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71" r:id="rId2"/>
    <p:sldId id="275" r:id="rId3"/>
    <p:sldId id="274" r:id="rId4"/>
    <p:sldId id="273" r:id="rId5"/>
    <p:sldId id="272" r:id="rId6"/>
    <p:sldId id="257" r:id="rId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940"/>
  </p:normalViewPr>
  <p:slideViewPr>
    <p:cSldViewPr snapToGrid="0">
      <p:cViewPr varScale="1">
        <p:scale>
          <a:sx n="116" d="100"/>
          <a:sy n="116" d="100"/>
        </p:scale>
        <p:origin x="416"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1303F-56B9-7B41-8F2F-4BF1A7CDDD6D}" type="datetimeFigureOut">
              <a:rPr kumimoji="1" lang="ja-JP" altLang="en-US" smtClean="0"/>
              <a:t>2024/3/16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3598A-0284-7B4D-B365-6EB2C7F5AC73}" type="slidenum">
              <a:rPr kumimoji="1" lang="ja-JP" altLang="en-US" smtClean="0"/>
              <a:t>‹#›</a:t>
            </a:fld>
            <a:endParaRPr kumimoji="1" lang="ja-JP" altLang="en-US"/>
          </a:p>
        </p:txBody>
      </p:sp>
    </p:spTree>
    <p:extLst>
      <p:ext uri="{BB962C8B-B14F-4D97-AF65-F5344CB8AC3E}">
        <p14:creationId xmlns:p14="http://schemas.microsoft.com/office/powerpoint/2010/main" val="42766540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14C301-99F0-4094-E5B5-517C78D7F12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D11E863-6853-6929-8A18-73EB36745A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91CDF8A-5269-3A09-C10D-1BF99377ECCF}"/>
              </a:ext>
            </a:extLst>
          </p:cNvPr>
          <p:cNvSpPr>
            <a:spLocks noGrp="1"/>
          </p:cNvSpPr>
          <p:nvPr>
            <p:ph type="dt" sz="half" idx="10"/>
          </p:nvPr>
        </p:nvSpPr>
        <p:spPr/>
        <p:txBody>
          <a:bodyPr/>
          <a:lstStyle/>
          <a:p>
            <a:fld id="{D24323F1-CB71-9844-AE48-7EB7479C023A}" type="datetime1">
              <a:rPr kumimoji="1" lang="ja-JP" altLang="en-US" smtClean="0"/>
              <a:t>2024/3/16</a:t>
            </a:fld>
            <a:endParaRPr kumimoji="1" lang="ja-JP" altLang="en-US"/>
          </a:p>
        </p:txBody>
      </p:sp>
      <p:sp>
        <p:nvSpPr>
          <p:cNvPr id="5" name="フッター プレースホルダー 4">
            <a:extLst>
              <a:ext uri="{FF2B5EF4-FFF2-40B4-BE49-F238E27FC236}">
                <a16:creationId xmlns:a16="http://schemas.microsoft.com/office/drawing/2014/main" id="{521CBC8A-4BD2-9E5B-FD92-282244088C1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15ED61-1AB8-F3BA-294A-A0F28CD3ED49}"/>
              </a:ext>
            </a:extLst>
          </p:cNvPr>
          <p:cNvSpPr>
            <a:spLocks noGrp="1"/>
          </p:cNvSpPr>
          <p:nvPr>
            <p:ph type="sldNum" sz="quarter" idx="12"/>
          </p:nvPr>
        </p:nvSpPr>
        <p:spPr/>
        <p:txBody>
          <a:body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216341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A6E0D7-16A6-6567-BA76-066A7EC9A5C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599D4A-B1DF-0E6C-5120-FA9B132CFEC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0044A25-6E74-176C-BA5A-4BA4F5EBFF3E}"/>
              </a:ext>
            </a:extLst>
          </p:cNvPr>
          <p:cNvSpPr>
            <a:spLocks noGrp="1"/>
          </p:cNvSpPr>
          <p:nvPr>
            <p:ph type="dt" sz="half" idx="10"/>
          </p:nvPr>
        </p:nvSpPr>
        <p:spPr/>
        <p:txBody>
          <a:bodyPr/>
          <a:lstStyle/>
          <a:p>
            <a:fld id="{B62A2900-5B10-034E-A8D4-E395E217828D}" type="datetime1">
              <a:rPr kumimoji="1" lang="ja-JP" altLang="en-US" smtClean="0"/>
              <a:t>2024/3/16</a:t>
            </a:fld>
            <a:endParaRPr kumimoji="1" lang="ja-JP" altLang="en-US"/>
          </a:p>
        </p:txBody>
      </p:sp>
      <p:sp>
        <p:nvSpPr>
          <p:cNvPr id="5" name="フッター プレースホルダー 4">
            <a:extLst>
              <a:ext uri="{FF2B5EF4-FFF2-40B4-BE49-F238E27FC236}">
                <a16:creationId xmlns:a16="http://schemas.microsoft.com/office/drawing/2014/main" id="{EC644115-8C5A-4672-A9D4-B59E2EEAEBA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C8793B-0B10-FD4A-2D3B-1F567FE79733}"/>
              </a:ext>
            </a:extLst>
          </p:cNvPr>
          <p:cNvSpPr>
            <a:spLocks noGrp="1"/>
          </p:cNvSpPr>
          <p:nvPr>
            <p:ph type="sldNum" sz="quarter" idx="12"/>
          </p:nvPr>
        </p:nvSpPr>
        <p:spPr/>
        <p:txBody>
          <a:body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992476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7CE2815-0724-7B8C-C212-528BA2EB26B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359F4DA-176B-2BF4-7A1D-58EAB215CFD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0D8F77-55B2-C6AD-C3F0-D95C4B8CA1A2}"/>
              </a:ext>
            </a:extLst>
          </p:cNvPr>
          <p:cNvSpPr>
            <a:spLocks noGrp="1"/>
          </p:cNvSpPr>
          <p:nvPr>
            <p:ph type="dt" sz="half" idx="10"/>
          </p:nvPr>
        </p:nvSpPr>
        <p:spPr/>
        <p:txBody>
          <a:bodyPr/>
          <a:lstStyle/>
          <a:p>
            <a:fld id="{80240BE1-94DE-EF46-A23E-C07977D77318}" type="datetime1">
              <a:rPr kumimoji="1" lang="ja-JP" altLang="en-US" smtClean="0"/>
              <a:t>2024/3/16</a:t>
            </a:fld>
            <a:endParaRPr kumimoji="1" lang="ja-JP" altLang="en-US"/>
          </a:p>
        </p:txBody>
      </p:sp>
      <p:sp>
        <p:nvSpPr>
          <p:cNvPr id="5" name="フッター プレースホルダー 4">
            <a:extLst>
              <a:ext uri="{FF2B5EF4-FFF2-40B4-BE49-F238E27FC236}">
                <a16:creationId xmlns:a16="http://schemas.microsoft.com/office/drawing/2014/main" id="{219618EC-D9AD-B67D-CD70-C04534C3EE1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E8E802-3D1A-A974-2217-FDA5C921813A}"/>
              </a:ext>
            </a:extLst>
          </p:cNvPr>
          <p:cNvSpPr>
            <a:spLocks noGrp="1"/>
          </p:cNvSpPr>
          <p:nvPr>
            <p:ph type="sldNum" sz="quarter" idx="12"/>
          </p:nvPr>
        </p:nvSpPr>
        <p:spPr/>
        <p:txBody>
          <a:body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275404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D56222-9ECA-A295-A056-06114ACD7EA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4959A3B-C748-63A1-9E0E-BB330C137D2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CDADB0D-0EEB-2D0A-8E73-5E836ADA9465}"/>
              </a:ext>
            </a:extLst>
          </p:cNvPr>
          <p:cNvSpPr>
            <a:spLocks noGrp="1"/>
          </p:cNvSpPr>
          <p:nvPr>
            <p:ph type="dt" sz="half" idx="10"/>
          </p:nvPr>
        </p:nvSpPr>
        <p:spPr/>
        <p:txBody>
          <a:bodyPr/>
          <a:lstStyle/>
          <a:p>
            <a:fld id="{59E505A0-23EF-A640-8FDC-CD0B07DB6F05}" type="datetime1">
              <a:rPr kumimoji="1" lang="ja-JP" altLang="en-US" smtClean="0"/>
              <a:t>2024/3/16</a:t>
            </a:fld>
            <a:endParaRPr kumimoji="1" lang="ja-JP" altLang="en-US"/>
          </a:p>
        </p:txBody>
      </p:sp>
      <p:sp>
        <p:nvSpPr>
          <p:cNvPr id="5" name="フッター プレースホルダー 4">
            <a:extLst>
              <a:ext uri="{FF2B5EF4-FFF2-40B4-BE49-F238E27FC236}">
                <a16:creationId xmlns:a16="http://schemas.microsoft.com/office/drawing/2014/main" id="{C95DD205-D51B-F942-F14A-A247F50945D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9F8300-B6B0-C588-07FD-EEC96C6CB06A}"/>
              </a:ext>
            </a:extLst>
          </p:cNvPr>
          <p:cNvSpPr>
            <a:spLocks noGrp="1"/>
          </p:cNvSpPr>
          <p:nvPr>
            <p:ph type="sldNum" sz="quarter" idx="12"/>
          </p:nvPr>
        </p:nvSpPr>
        <p:spPr/>
        <p:txBody>
          <a:body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9760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BC3D6A-DE45-FA3A-9D92-1FAFEFA4D15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1A15B7-A553-601A-AB0D-963B2C890A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1C06275-FB8D-BF1C-1F94-FA071E24BEE0}"/>
              </a:ext>
            </a:extLst>
          </p:cNvPr>
          <p:cNvSpPr>
            <a:spLocks noGrp="1"/>
          </p:cNvSpPr>
          <p:nvPr>
            <p:ph type="dt" sz="half" idx="10"/>
          </p:nvPr>
        </p:nvSpPr>
        <p:spPr/>
        <p:txBody>
          <a:bodyPr/>
          <a:lstStyle/>
          <a:p>
            <a:fld id="{8DE9626D-9E33-7C46-8F02-BBAD52CA17E6}" type="datetime1">
              <a:rPr kumimoji="1" lang="ja-JP" altLang="en-US" smtClean="0"/>
              <a:t>2024/3/16</a:t>
            </a:fld>
            <a:endParaRPr kumimoji="1" lang="ja-JP" altLang="en-US"/>
          </a:p>
        </p:txBody>
      </p:sp>
      <p:sp>
        <p:nvSpPr>
          <p:cNvPr id="5" name="フッター プレースホルダー 4">
            <a:extLst>
              <a:ext uri="{FF2B5EF4-FFF2-40B4-BE49-F238E27FC236}">
                <a16:creationId xmlns:a16="http://schemas.microsoft.com/office/drawing/2014/main" id="{14AD443A-13B2-5C89-FE13-3F9629C778D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C13A4FE-31BA-7E43-D888-2A03B0B1142A}"/>
              </a:ext>
            </a:extLst>
          </p:cNvPr>
          <p:cNvSpPr>
            <a:spLocks noGrp="1"/>
          </p:cNvSpPr>
          <p:nvPr>
            <p:ph type="sldNum" sz="quarter" idx="12"/>
          </p:nvPr>
        </p:nvSpPr>
        <p:spPr/>
        <p:txBody>
          <a:body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27475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7B4B7A-B555-FBF9-2709-C25C16A15AC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AC88712-32B8-180E-4732-49B54EFC60F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979C2A8-6654-4F7F-8E9F-A0A9E811F7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5DFDF72-9266-B463-8E4E-4C9C24D69DA2}"/>
              </a:ext>
            </a:extLst>
          </p:cNvPr>
          <p:cNvSpPr>
            <a:spLocks noGrp="1"/>
          </p:cNvSpPr>
          <p:nvPr>
            <p:ph type="dt" sz="half" idx="10"/>
          </p:nvPr>
        </p:nvSpPr>
        <p:spPr/>
        <p:txBody>
          <a:bodyPr/>
          <a:lstStyle/>
          <a:p>
            <a:fld id="{AB2117B1-92CB-3843-9CCA-696DF03663CB}" type="datetime1">
              <a:rPr kumimoji="1" lang="ja-JP" altLang="en-US" smtClean="0"/>
              <a:t>2024/3/16</a:t>
            </a:fld>
            <a:endParaRPr kumimoji="1" lang="ja-JP" altLang="en-US"/>
          </a:p>
        </p:txBody>
      </p:sp>
      <p:sp>
        <p:nvSpPr>
          <p:cNvPr id="6" name="フッター プレースホルダー 5">
            <a:extLst>
              <a:ext uri="{FF2B5EF4-FFF2-40B4-BE49-F238E27FC236}">
                <a16:creationId xmlns:a16="http://schemas.microsoft.com/office/drawing/2014/main" id="{272B7BC1-A786-C578-503C-3F9219BCA5D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F37F236-0C7E-C15E-B85B-4219CCBC0E35}"/>
              </a:ext>
            </a:extLst>
          </p:cNvPr>
          <p:cNvSpPr>
            <a:spLocks noGrp="1"/>
          </p:cNvSpPr>
          <p:nvPr>
            <p:ph type="sldNum" sz="quarter" idx="12"/>
          </p:nvPr>
        </p:nvSpPr>
        <p:spPr/>
        <p:txBody>
          <a:body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325727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3237A7-7A56-BB46-B6CF-77B6DDEEF88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401A60-3A3C-04FE-DCFA-D9B8699945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85451A3-E5AB-A90C-C741-EF3D1793AA1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8E9B00F-5408-4D5F-3C91-671D062B14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FBB2167-35AA-83AE-30A9-ACD7773C348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124C87E-A992-1188-365F-CB07455E76F8}"/>
              </a:ext>
            </a:extLst>
          </p:cNvPr>
          <p:cNvSpPr>
            <a:spLocks noGrp="1"/>
          </p:cNvSpPr>
          <p:nvPr>
            <p:ph type="dt" sz="half" idx="10"/>
          </p:nvPr>
        </p:nvSpPr>
        <p:spPr/>
        <p:txBody>
          <a:bodyPr/>
          <a:lstStyle/>
          <a:p>
            <a:fld id="{8A545577-5139-DC43-88D1-8B8FFE1DD20D}" type="datetime1">
              <a:rPr kumimoji="1" lang="ja-JP" altLang="en-US" smtClean="0"/>
              <a:t>2024/3/16</a:t>
            </a:fld>
            <a:endParaRPr kumimoji="1" lang="ja-JP" altLang="en-US"/>
          </a:p>
        </p:txBody>
      </p:sp>
      <p:sp>
        <p:nvSpPr>
          <p:cNvPr id="8" name="フッター プレースホルダー 7">
            <a:extLst>
              <a:ext uri="{FF2B5EF4-FFF2-40B4-BE49-F238E27FC236}">
                <a16:creationId xmlns:a16="http://schemas.microsoft.com/office/drawing/2014/main" id="{102EEDB8-6996-2E4A-A52C-F953358D51D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C5597FB-82CA-765B-A475-78499A7247B4}"/>
              </a:ext>
            </a:extLst>
          </p:cNvPr>
          <p:cNvSpPr>
            <a:spLocks noGrp="1"/>
          </p:cNvSpPr>
          <p:nvPr>
            <p:ph type="sldNum" sz="quarter" idx="12"/>
          </p:nvPr>
        </p:nvSpPr>
        <p:spPr/>
        <p:txBody>
          <a:body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3957785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3397C0-198A-89C5-C4EE-ADB9F3393B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1716189-E12A-4B87-DE4A-582138E2BD3A}"/>
              </a:ext>
            </a:extLst>
          </p:cNvPr>
          <p:cNvSpPr>
            <a:spLocks noGrp="1"/>
          </p:cNvSpPr>
          <p:nvPr>
            <p:ph type="dt" sz="half" idx="10"/>
          </p:nvPr>
        </p:nvSpPr>
        <p:spPr/>
        <p:txBody>
          <a:bodyPr/>
          <a:lstStyle/>
          <a:p>
            <a:fld id="{147DDFC1-FB90-F54D-97B3-BCE9E1325B58}" type="datetime1">
              <a:rPr kumimoji="1" lang="ja-JP" altLang="en-US" smtClean="0"/>
              <a:t>2024/3/16</a:t>
            </a:fld>
            <a:endParaRPr kumimoji="1" lang="ja-JP" altLang="en-US"/>
          </a:p>
        </p:txBody>
      </p:sp>
      <p:sp>
        <p:nvSpPr>
          <p:cNvPr id="4" name="フッター プレースホルダー 3">
            <a:extLst>
              <a:ext uri="{FF2B5EF4-FFF2-40B4-BE49-F238E27FC236}">
                <a16:creationId xmlns:a16="http://schemas.microsoft.com/office/drawing/2014/main" id="{ACA66004-943C-3F68-5728-4A3ECD684FE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9012914-92B6-C2FB-6CC2-55A791D0AD19}"/>
              </a:ext>
            </a:extLst>
          </p:cNvPr>
          <p:cNvSpPr>
            <a:spLocks noGrp="1"/>
          </p:cNvSpPr>
          <p:nvPr>
            <p:ph type="sldNum" sz="quarter" idx="12"/>
          </p:nvPr>
        </p:nvSpPr>
        <p:spPr/>
        <p:txBody>
          <a:body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252927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E93CBE6-D494-003F-AABD-914DA97F96D8}"/>
              </a:ext>
            </a:extLst>
          </p:cNvPr>
          <p:cNvSpPr>
            <a:spLocks noGrp="1"/>
          </p:cNvSpPr>
          <p:nvPr>
            <p:ph type="dt" sz="half" idx="10"/>
          </p:nvPr>
        </p:nvSpPr>
        <p:spPr/>
        <p:txBody>
          <a:bodyPr/>
          <a:lstStyle/>
          <a:p>
            <a:fld id="{CECEB26C-89E8-C543-9494-6E09AF320BD7}" type="datetime1">
              <a:rPr kumimoji="1" lang="ja-JP" altLang="en-US" smtClean="0"/>
              <a:t>2024/3/16</a:t>
            </a:fld>
            <a:endParaRPr kumimoji="1" lang="ja-JP" altLang="en-US"/>
          </a:p>
        </p:txBody>
      </p:sp>
      <p:sp>
        <p:nvSpPr>
          <p:cNvPr id="3" name="フッター プレースホルダー 2">
            <a:extLst>
              <a:ext uri="{FF2B5EF4-FFF2-40B4-BE49-F238E27FC236}">
                <a16:creationId xmlns:a16="http://schemas.microsoft.com/office/drawing/2014/main" id="{486444AA-A929-E690-31E6-FF709D79817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A22EA92-1C78-481D-3998-B230B210A705}"/>
              </a:ext>
            </a:extLst>
          </p:cNvPr>
          <p:cNvSpPr>
            <a:spLocks noGrp="1"/>
          </p:cNvSpPr>
          <p:nvPr>
            <p:ph type="sldNum" sz="quarter" idx="12"/>
          </p:nvPr>
        </p:nvSpPr>
        <p:spPr/>
        <p:txBody>
          <a:body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377712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44DC95-1AB0-11BB-48AB-F76F6BEF79F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C9DA124-8D51-2EA1-916C-4352CDBCC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6CD80A5-8D1D-9516-2610-A27CD73A8E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EA52D7F-BC7C-CBCC-4765-440CD6EAFF3A}"/>
              </a:ext>
            </a:extLst>
          </p:cNvPr>
          <p:cNvSpPr>
            <a:spLocks noGrp="1"/>
          </p:cNvSpPr>
          <p:nvPr>
            <p:ph type="dt" sz="half" idx="10"/>
          </p:nvPr>
        </p:nvSpPr>
        <p:spPr/>
        <p:txBody>
          <a:bodyPr/>
          <a:lstStyle/>
          <a:p>
            <a:fld id="{28C10555-15CE-9D47-B44A-206CFE6CAF5D}" type="datetime1">
              <a:rPr kumimoji="1" lang="ja-JP" altLang="en-US" smtClean="0"/>
              <a:t>2024/3/16</a:t>
            </a:fld>
            <a:endParaRPr kumimoji="1" lang="ja-JP" altLang="en-US"/>
          </a:p>
        </p:txBody>
      </p:sp>
      <p:sp>
        <p:nvSpPr>
          <p:cNvPr id="6" name="フッター プレースホルダー 5">
            <a:extLst>
              <a:ext uri="{FF2B5EF4-FFF2-40B4-BE49-F238E27FC236}">
                <a16:creationId xmlns:a16="http://schemas.microsoft.com/office/drawing/2014/main" id="{204501FF-E10F-5434-1938-50C2ACD4E53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A6FD25-1E2B-8170-15FF-0A09C0A463D0}"/>
              </a:ext>
            </a:extLst>
          </p:cNvPr>
          <p:cNvSpPr>
            <a:spLocks noGrp="1"/>
          </p:cNvSpPr>
          <p:nvPr>
            <p:ph type="sldNum" sz="quarter" idx="12"/>
          </p:nvPr>
        </p:nvSpPr>
        <p:spPr/>
        <p:txBody>
          <a:body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383555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C2612-9648-ACDB-9F5E-D755B230990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5CD9BEF-31FE-CE0C-748F-B53ECCEAB2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B3DB8E6-EEA5-A2B8-A765-ECDC5D4D9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45409D5-CC36-64C0-481D-B0F84BCC2C9E}"/>
              </a:ext>
            </a:extLst>
          </p:cNvPr>
          <p:cNvSpPr>
            <a:spLocks noGrp="1"/>
          </p:cNvSpPr>
          <p:nvPr>
            <p:ph type="dt" sz="half" idx="10"/>
          </p:nvPr>
        </p:nvSpPr>
        <p:spPr/>
        <p:txBody>
          <a:bodyPr/>
          <a:lstStyle/>
          <a:p>
            <a:fld id="{AE2354E6-B4DB-B44D-8C8E-573C8E455510}" type="datetime1">
              <a:rPr kumimoji="1" lang="ja-JP" altLang="en-US" smtClean="0"/>
              <a:t>2024/3/16</a:t>
            </a:fld>
            <a:endParaRPr kumimoji="1" lang="ja-JP" altLang="en-US"/>
          </a:p>
        </p:txBody>
      </p:sp>
      <p:sp>
        <p:nvSpPr>
          <p:cNvPr id="6" name="フッター プレースホルダー 5">
            <a:extLst>
              <a:ext uri="{FF2B5EF4-FFF2-40B4-BE49-F238E27FC236}">
                <a16:creationId xmlns:a16="http://schemas.microsoft.com/office/drawing/2014/main" id="{047E3B11-AEC9-8098-D55E-4DAF1DE97ED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8F72CC5-E243-CFB9-E05E-C4F8FD7E7651}"/>
              </a:ext>
            </a:extLst>
          </p:cNvPr>
          <p:cNvSpPr>
            <a:spLocks noGrp="1"/>
          </p:cNvSpPr>
          <p:nvPr>
            <p:ph type="sldNum" sz="quarter" idx="12"/>
          </p:nvPr>
        </p:nvSpPr>
        <p:spPr/>
        <p:txBody>
          <a:body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387955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785470E-FE3D-B04E-58F5-B9F55E05F0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8C159D7-B79C-9355-400F-1D3D2A93DF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A2E0DFB-BE6E-629E-444A-B1BB6E6B2F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FE8F23-A18E-3745-BD50-ED6971ACFDB1}" type="datetime1">
              <a:rPr kumimoji="1" lang="ja-JP" altLang="en-US" smtClean="0"/>
              <a:t>2024/3/16</a:t>
            </a:fld>
            <a:endParaRPr kumimoji="1" lang="ja-JP" altLang="en-US"/>
          </a:p>
        </p:txBody>
      </p:sp>
      <p:sp>
        <p:nvSpPr>
          <p:cNvPr id="5" name="フッター プレースホルダー 4">
            <a:extLst>
              <a:ext uri="{FF2B5EF4-FFF2-40B4-BE49-F238E27FC236}">
                <a16:creationId xmlns:a16="http://schemas.microsoft.com/office/drawing/2014/main" id="{178EAD3A-C770-7571-4BD8-72ADE43297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F9BCFE2-69E9-1C6D-719E-0ABA8BFD29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1F4188-B6B2-554C-B817-58ED113A9268}" type="slidenum">
              <a:rPr kumimoji="1" lang="ja-JP" altLang="en-US" smtClean="0"/>
              <a:t>‹#›</a:t>
            </a:fld>
            <a:endParaRPr kumimoji="1" lang="ja-JP" altLang="en-US"/>
          </a:p>
        </p:txBody>
      </p:sp>
    </p:spTree>
    <p:extLst>
      <p:ext uri="{BB962C8B-B14F-4D97-AF65-F5344CB8AC3E}">
        <p14:creationId xmlns:p14="http://schemas.microsoft.com/office/powerpoint/2010/main" val="3735686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shugiin.go.jp/internet/itdb_rchome.nsf/html/rchome/Shiryo/2022ron19-19.pdf/$File/2022ron19-19.pdf"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B7FB43B-D9FB-2E0D-323D-920E9D99DA8A}"/>
              </a:ext>
            </a:extLst>
          </p:cNvPr>
          <p:cNvSpPr/>
          <p:nvPr/>
        </p:nvSpPr>
        <p:spPr>
          <a:xfrm>
            <a:off x="371476" y="234176"/>
            <a:ext cx="11372850" cy="10622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5AE132A-E390-1BDD-5024-C0BE5336AE30}"/>
              </a:ext>
            </a:extLst>
          </p:cNvPr>
          <p:cNvSpPr txBox="1"/>
          <p:nvPr/>
        </p:nvSpPr>
        <p:spPr>
          <a:xfrm>
            <a:off x="400052" y="262751"/>
            <a:ext cx="2693194" cy="369332"/>
          </a:xfrm>
          <a:prstGeom prst="rect">
            <a:avLst/>
          </a:prstGeom>
          <a:noFill/>
        </p:spPr>
        <p:txBody>
          <a:bodyPr wrap="square">
            <a:spAutoFit/>
          </a:bodyPr>
          <a:lstStyle/>
          <a:p>
            <a:r>
              <a:rPr kumimoji="1" lang="ja-JP" altLang="en-US" sz="1800">
                <a:latin typeface="Meiryo" panose="020B0604030504040204" pitchFamily="34" charset="-128"/>
                <a:ea typeface="Meiryo" panose="020B0604030504040204" pitchFamily="34" charset="-128"/>
              </a:rPr>
              <a:t>巨大地震に備える</a:t>
            </a:r>
            <a:endParaRPr lang="ja-JP" altLang="en-US"/>
          </a:p>
        </p:txBody>
      </p:sp>
      <p:sp>
        <p:nvSpPr>
          <p:cNvPr id="19" name="テキスト ボックス 18">
            <a:extLst>
              <a:ext uri="{FF2B5EF4-FFF2-40B4-BE49-F238E27FC236}">
                <a16:creationId xmlns:a16="http://schemas.microsoft.com/office/drawing/2014/main" id="{ACFA1C22-D824-46C0-8A3B-DD5E5770157E}"/>
              </a:ext>
            </a:extLst>
          </p:cNvPr>
          <p:cNvSpPr txBox="1"/>
          <p:nvPr/>
        </p:nvSpPr>
        <p:spPr>
          <a:xfrm>
            <a:off x="431936" y="5652066"/>
            <a:ext cx="3457573" cy="1077218"/>
          </a:xfrm>
          <a:prstGeom prst="rect">
            <a:avLst/>
          </a:prstGeom>
          <a:noFill/>
        </p:spPr>
        <p:txBody>
          <a:bodyPr wrap="square" rtlCol="0">
            <a:spAutoFit/>
          </a:bodyPr>
          <a:lstStyle/>
          <a:p>
            <a:r>
              <a:rPr lang="ja-JP" altLang="en-US" sz="1600"/>
              <a:t>首都直下地震では都心南部直下地震の場合、最大</a:t>
            </a:r>
            <a:r>
              <a:rPr lang="en-US" altLang="ja-JP" sz="1600" dirty="0"/>
              <a:t>95</a:t>
            </a:r>
            <a:r>
              <a:rPr lang="ja-JP" altLang="en-US" sz="1600"/>
              <a:t>兆円の被害が生じるなど、東京</a:t>
            </a:r>
            <a:r>
              <a:rPr lang="en-US" altLang="ja-JP" sz="1600" dirty="0"/>
              <a:t>23</a:t>
            </a:r>
            <a:r>
              <a:rPr lang="ja-JP" altLang="en-US" sz="1600"/>
              <a:t>区をはじめ、首都圏での甚大 な被害が予想されている。</a:t>
            </a:r>
            <a:endParaRPr kumimoji="1" lang="en-US" altLang="ja-JP" sz="1600" dirty="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398D79CE-D15B-C8B1-BE9E-1E72D0ADDB27}"/>
              </a:ext>
            </a:extLst>
          </p:cNvPr>
          <p:cNvSpPr txBox="1"/>
          <p:nvPr/>
        </p:nvSpPr>
        <p:spPr>
          <a:xfrm>
            <a:off x="4232299" y="5537762"/>
            <a:ext cx="3621064" cy="1077218"/>
          </a:xfrm>
          <a:prstGeom prst="rect">
            <a:avLst/>
          </a:prstGeom>
          <a:noFill/>
        </p:spPr>
        <p:txBody>
          <a:bodyPr wrap="square" rtlCol="0">
            <a:spAutoFit/>
          </a:bodyPr>
          <a:lstStyle/>
          <a:p>
            <a:r>
              <a:rPr kumimoji="1" lang="ja-JP" altLang="en-US" sz="1600"/>
              <a:t>南海トラフ巨大地震では陸側ケースで</a:t>
            </a:r>
            <a:r>
              <a:rPr kumimoji="1" lang="en-US" altLang="ja-JP" sz="1600" dirty="0"/>
              <a:t>214</a:t>
            </a:r>
            <a:r>
              <a:rPr kumimoji="1" lang="ja-JP" altLang="en-US" sz="1600"/>
              <a:t>兆円の経済的被害が生じるなど、甚大な被害が予測されており、特に、太平洋側に被害が集中している。</a:t>
            </a:r>
          </a:p>
        </p:txBody>
      </p:sp>
      <p:sp>
        <p:nvSpPr>
          <p:cNvPr id="21" name="テキスト ボックス 20">
            <a:extLst>
              <a:ext uri="{FF2B5EF4-FFF2-40B4-BE49-F238E27FC236}">
                <a16:creationId xmlns:a16="http://schemas.microsoft.com/office/drawing/2014/main" id="{3EF1476B-0F88-7B01-584C-52C14A39A22E}"/>
              </a:ext>
            </a:extLst>
          </p:cNvPr>
          <p:cNvSpPr txBox="1"/>
          <p:nvPr/>
        </p:nvSpPr>
        <p:spPr>
          <a:xfrm>
            <a:off x="8286753" y="5452034"/>
            <a:ext cx="3457573" cy="1323439"/>
          </a:xfrm>
          <a:prstGeom prst="rect">
            <a:avLst/>
          </a:prstGeom>
          <a:noFill/>
        </p:spPr>
        <p:txBody>
          <a:bodyPr wrap="square" rtlCol="0">
            <a:spAutoFit/>
          </a:bodyPr>
          <a:lstStyle/>
          <a:p>
            <a:r>
              <a:rPr lang="ja-JP" altLang="en-US" sz="1600"/>
              <a:t>日本海溝・千島海溝周辺海溝型地震では日本海溝モデルの場合、</a:t>
            </a:r>
            <a:r>
              <a:rPr lang="en-US" altLang="ja-JP" sz="1600" dirty="0"/>
              <a:t>31</a:t>
            </a:r>
            <a:r>
              <a:rPr lang="ja-JP" altLang="en-US" sz="1600"/>
              <a:t>兆円の経済的被害が生じるなど、甚大な被害が 予測されており、特に、太平洋側に被害が集中している。</a:t>
            </a:r>
            <a:endParaRPr lang="en-US" altLang="ja-JP" sz="1600" dirty="0">
              <a:latin typeface="Meiryo" panose="020B0604030504040204" pitchFamily="34" charset="-128"/>
              <a:ea typeface="Meiryo" panose="020B0604030504040204" pitchFamily="34" charset="-128"/>
            </a:endParaRPr>
          </a:p>
        </p:txBody>
      </p:sp>
      <p:sp>
        <p:nvSpPr>
          <p:cNvPr id="2" name="正方形/長方形 1">
            <a:extLst>
              <a:ext uri="{FF2B5EF4-FFF2-40B4-BE49-F238E27FC236}">
                <a16:creationId xmlns:a16="http://schemas.microsoft.com/office/drawing/2014/main" id="{88903742-30CB-A97D-53E2-1989FD836F4E}"/>
              </a:ext>
            </a:extLst>
          </p:cNvPr>
          <p:cNvSpPr/>
          <p:nvPr/>
        </p:nvSpPr>
        <p:spPr>
          <a:xfrm>
            <a:off x="3053438" y="1538124"/>
            <a:ext cx="5724645" cy="461665"/>
          </a:xfrm>
          <a:prstGeom prst="rect">
            <a:avLst/>
          </a:prstGeom>
          <a:noFill/>
        </p:spPr>
        <p:txBody>
          <a:bodyPr wrap="none" lIns="91440" tIns="45720" rIns="91440" bIns="45720">
            <a:spAutoFit/>
          </a:bodyPr>
          <a:lstStyle/>
          <a:p>
            <a:pPr algn="ctr"/>
            <a:r>
              <a:rPr lang="ja-JP" altLang="en-US" sz="2400" b="1" cap="none" spc="0">
                <a:ln w="22225">
                  <a:solidFill>
                    <a:schemeClr val="accent2"/>
                  </a:solidFill>
                  <a:prstDash val="solid"/>
                </a:ln>
                <a:solidFill>
                  <a:schemeClr val="accent2">
                    <a:lumMod val="40000"/>
                    <a:lumOff val="60000"/>
                  </a:schemeClr>
                </a:solidFill>
                <a:effectLst/>
                <a:latin typeface="Meiryo" panose="020B0604030504040204" pitchFamily="34" charset="-128"/>
                <a:ea typeface="Meiryo" panose="020B0604030504040204" pitchFamily="34" charset="-128"/>
              </a:rPr>
              <a:t>１、近い未来に想定されている巨大地震</a:t>
            </a:r>
          </a:p>
        </p:txBody>
      </p:sp>
      <p:sp>
        <p:nvSpPr>
          <p:cNvPr id="12" name="テキスト ボックス 11">
            <a:extLst>
              <a:ext uri="{FF2B5EF4-FFF2-40B4-BE49-F238E27FC236}">
                <a16:creationId xmlns:a16="http://schemas.microsoft.com/office/drawing/2014/main" id="{0C35D96E-6DC1-F17C-6B10-40CC87E12B97}"/>
              </a:ext>
            </a:extLst>
          </p:cNvPr>
          <p:cNvSpPr txBox="1"/>
          <p:nvPr/>
        </p:nvSpPr>
        <p:spPr>
          <a:xfrm>
            <a:off x="7261185" y="313202"/>
            <a:ext cx="4440277"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1</a:t>
            </a:r>
            <a:r>
              <a:rPr kumimoji="1" lang="ja-JP" altLang="en-US">
                <a:latin typeface="Meiryo" panose="020B0604030504040204" pitchFamily="34" charset="-128"/>
                <a:ea typeface="Meiryo" panose="020B0604030504040204" pitchFamily="34" charset="-128"/>
              </a:rPr>
              <a:t>、近い将来に想定されている巨大地震</a:t>
            </a:r>
            <a:endParaRPr kumimoji="1"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2</a:t>
            </a:r>
            <a:r>
              <a:rPr lang="ja-JP" altLang="en-US">
                <a:latin typeface="Meiryo" panose="020B0604030504040204" pitchFamily="34" charset="-128"/>
                <a:ea typeface="Meiryo" panose="020B0604030504040204" pitchFamily="34" charset="-128"/>
              </a:rPr>
              <a:t>、準備しておきたい対応策</a:t>
            </a:r>
            <a:endParaRPr lang="en-US" altLang="ja-JP" dirty="0">
              <a:latin typeface="Meiryo" panose="020B0604030504040204" pitchFamily="34" charset="-128"/>
              <a:ea typeface="Meiryo" panose="020B0604030504040204" pitchFamily="34" charset="-128"/>
            </a:endParaRPr>
          </a:p>
          <a:p>
            <a:r>
              <a:rPr kumimoji="1" lang="en-US" altLang="ja-JP" dirty="0">
                <a:latin typeface="Meiryo" panose="020B0604030504040204" pitchFamily="34" charset="-128"/>
                <a:ea typeface="Meiryo" panose="020B0604030504040204" pitchFamily="34" charset="-128"/>
              </a:rPr>
              <a:t>3</a:t>
            </a:r>
            <a:r>
              <a:rPr kumimoji="1" lang="ja-JP" altLang="en-US">
                <a:latin typeface="Meiryo" panose="020B0604030504040204" pitchFamily="34" charset="-128"/>
                <a:ea typeface="Meiryo" panose="020B0604030504040204" pitchFamily="34" charset="-128"/>
              </a:rPr>
              <a:t>、</a:t>
            </a:r>
            <a:endParaRPr kumimoji="1" lang="en-US" altLang="ja-JP" dirty="0">
              <a:latin typeface="Meiryo" panose="020B0604030504040204" pitchFamily="34" charset="-128"/>
              <a:ea typeface="Meiryo" panose="020B0604030504040204" pitchFamily="34" charset="-128"/>
            </a:endParaRPr>
          </a:p>
        </p:txBody>
      </p:sp>
      <p:pic>
        <p:nvPicPr>
          <p:cNvPr id="8" name="図 7">
            <a:extLst>
              <a:ext uri="{FF2B5EF4-FFF2-40B4-BE49-F238E27FC236}">
                <a16:creationId xmlns:a16="http://schemas.microsoft.com/office/drawing/2014/main" id="{A1060B46-8347-6438-13E9-4FC5DFF44AAA}"/>
              </a:ext>
            </a:extLst>
          </p:cNvPr>
          <p:cNvPicPr>
            <a:picLocks noChangeAspect="1"/>
          </p:cNvPicPr>
          <p:nvPr/>
        </p:nvPicPr>
        <p:blipFill>
          <a:blip r:embed="rId2"/>
          <a:stretch>
            <a:fillRect/>
          </a:stretch>
        </p:blipFill>
        <p:spPr>
          <a:xfrm>
            <a:off x="400052" y="2231462"/>
            <a:ext cx="3545760" cy="2514573"/>
          </a:xfrm>
          <a:prstGeom prst="rect">
            <a:avLst/>
          </a:prstGeom>
        </p:spPr>
      </p:pic>
      <p:pic>
        <p:nvPicPr>
          <p:cNvPr id="13" name="図 12">
            <a:extLst>
              <a:ext uri="{FF2B5EF4-FFF2-40B4-BE49-F238E27FC236}">
                <a16:creationId xmlns:a16="http://schemas.microsoft.com/office/drawing/2014/main" id="{281793E8-26F0-5FF8-480E-6CB8F723831A}"/>
              </a:ext>
            </a:extLst>
          </p:cNvPr>
          <p:cNvPicPr>
            <a:picLocks noChangeAspect="1"/>
          </p:cNvPicPr>
          <p:nvPr/>
        </p:nvPicPr>
        <p:blipFill>
          <a:blip r:embed="rId3"/>
          <a:stretch>
            <a:fillRect/>
          </a:stretch>
        </p:blipFill>
        <p:spPr>
          <a:xfrm>
            <a:off x="4283033" y="2206265"/>
            <a:ext cx="3558632" cy="2525481"/>
          </a:xfrm>
          <a:prstGeom prst="rect">
            <a:avLst/>
          </a:prstGeom>
        </p:spPr>
      </p:pic>
      <p:pic>
        <p:nvPicPr>
          <p:cNvPr id="22" name="図 21">
            <a:extLst>
              <a:ext uri="{FF2B5EF4-FFF2-40B4-BE49-F238E27FC236}">
                <a16:creationId xmlns:a16="http://schemas.microsoft.com/office/drawing/2014/main" id="{D6965043-D0D2-36B8-7CE3-379E5818949A}"/>
              </a:ext>
            </a:extLst>
          </p:cNvPr>
          <p:cNvPicPr>
            <a:picLocks noChangeAspect="1"/>
          </p:cNvPicPr>
          <p:nvPr/>
        </p:nvPicPr>
        <p:blipFill>
          <a:blip r:embed="rId4"/>
          <a:stretch>
            <a:fillRect/>
          </a:stretch>
        </p:blipFill>
        <p:spPr>
          <a:xfrm>
            <a:off x="8200097" y="2233040"/>
            <a:ext cx="3544229" cy="2514573"/>
          </a:xfrm>
          <a:prstGeom prst="rect">
            <a:avLst/>
          </a:prstGeom>
        </p:spPr>
      </p:pic>
      <p:sp>
        <p:nvSpPr>
          <p:cNvPr id="24" name="スライド番号プレースホルダー 23">
            <a:extLst>
              <a:ext uri="{FF2B5EF4-FFF2-40B4-BE49-F238E27FC236}">
                <a16:creationId xmlns:a16="http://schemas.microsoft.com/office/drawing/2014/main" id="{92AB5151-5FB5-7470-01BE-1F386EC66830}"/>
              </a:ext>
            </a:extLst>
          </p:cNvPr>
          <p:cNvSpPr>
            <a:spLocks noGrp="1"/>
          </p:cNvSpPr>
          <p:nvPr>
            <p:ph type="sldNum" sz="quarter" idx="12"/>
          </p:nvPr>
        </p:nvSpPr>
        <p:spPr/>
        <p:txBody>
          <a:bodyPr/>
          <a:lstStyle/>
          <a:p>
            <a:fld id="{E61F4188-B6B2-554C-B817-58ED113A9268}" type="slidenum">
              <a:rPr kumimoji="1" lang="ja-JP" altLang="en-US" smtClean="0"/>
              <a:t>1</a:t>
            </a:fld>
            <a:endParaRPr kumimoji="1" lang="ja-JP" altLang="en-US"/>
          </a:p>
        </p:txBody>
      </p:sp>
      <p:sp>
        <p:nvSpPr>
          <p:cNvPr id="26" name="テキスト ボックス 25">
            <a:extLst>
              <a:ext uri="{FF2B5EF4-FFF2-40B4-BE49-F238E27FC236}">
                <a16:creationId xmlns:a16="http://schemas.microsoft.com/office/drawing/2014/main" id="{D4F011CA-EFD0-7238-9033-A745360758AB}"/>
              </a:ext>
            </a:extLst>
          </p:cNvPr>
          <p:cNvSpPr txBox="1"/>
          <p:nvPr/>
        </p:nvSpPr>
        <p:spPr>
          <a:xfrm>
            <a:off x="4283033" y="4665084"/>
            <a:ext cx="3492956" cy="338554"/>
          </a:xfrm>
          <a:prstGeom prst="rect">
            <a:avLst/>
          </a:prstGeom>
          <a:noFill/>
        </p:spPr>
        <p:txBody>
          <a:bodyPr wrap="square" rtlCol="0">
            <a:spAutoFit/>
          </a:bodyPr>
          <a:lstStyle/>
          <a:p>
            <a:r>
              <a:rPr kumimoji="1" lang="en-US" altLang="ja-JP" sz="1600" b="1" i="1" dirty="0">
                <a:solidFill>
                  <a:srgbClr val="FF0000"/>
                </a:solidFill>
                <a:latin typeface="Meiryo" panose="020B0604030504040204" pitchFamily="34" charset="-128"/>
                <a:ea typeface="Meiryo" panose="020B0604030504040204" pitchFamily="34" charset="-128"/>
              </a:rPr>
              <a:t>2035</a:t>
            </a:r>
            <a:r>
              <a:rPr kumimoji="1" lang="ja-JP" altLang="en-US" sz="1600" b="1" i="1">
                <a:solidFill>
                  <a:srgbClr val="FF0000"/>
                </a:solidFill>
                <a:latin typeface="Meiryo" panose="020B0604030504040204" pitchFamily="34" charset="-128"/>
                <a:ea typeface="Meiryo" panose="020B0604030504040204" pitchFamily="34" charset="-128"/>
              </a:rPr>
              <a:t>年</a:t>
            </a:r>
            <a:r>
              <a:rPr kumimoji="1" lang="en-US" altLang="ja-JP" sz="1600" b="1" i="1" dirty="0">
                <a:solidFill>
                  <a:srgbClr val="FF0000"/>
                </a:solidFill>
                <a:latin typeface="Meiryo" panose="020B0604030504040204" pitchFamily="34" charset="-128"/>
                <a:ea typeface="Meiryo" panose="020B0604030504040204" pitchFamily="34" charset="-128"/>
              </a:rPr>
              <a:t>±5</a:t>
            </a:r>
            <a:r>
              <a:rPr kumimoji="1" lang="ja-JP" altLang="en-US" sz="1600" b="1" i="1">
                <a:solidFill>
                  <a:srgbClr val="FF0000"/>
                </a:solidFill>
                <a:latin typeface="Meiryo" panose="020B0604030504040204" pitchFamily="34" charset="-128"/>
                <a:ea typeface="Meiryo" panose="020B0604030504040204" pitchFamily="34" charset="-128"/>
              </a:rPr>
              <a:t>年に、ほぼ確実に起きる</a:t>
            </a:r>
          </a:p>
        </p:txBody>
      </p:sp>
      <p:sp>
        <p:nvSpPr>
          <p:cNvPr id="31" name="テキスト ボックス 30">
            <a:extLst>
              <a:ext uri="{FF2B5EF4-FFF2-40B4-BE49-F238E27FC236}">
                <a16:creationId xmlns:a16="http://schemas.microsoft.com/office/drawing/2014/main" id="{DB80D5D2-80F2-9AD3-90CB-8CB244903E71}"/>
              </a:ext>
            </a:extLst>
          </p:cNvPr>
          <p:cNvSpPr txBox="1"/>
          <p:nvPr/>
        </p:nvSpPr>
        <p:spPr>
          <a:xfrm>
            <a:off x="8286753" y="4774426"/>
            <a:ext cx="3558632" cy="523220"/>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30</a:t>
            </a:r>
            <a:r>
              <a:rPr kumimoji="1" lang="ja-JP" altLang="en-US" sz="1600">
                <a:latin typeface="Meiryo" panose="020B0604030504040204" pitchFamily="34" charset="-128"/>
                <a:ea typeface="Meiryo" panose="020B0604030504040204" pitchFamily="34" charset="-128"/>
              </a:rPr>
              <a:t>年以内に起きる確率は</a:t>
            </a:r>
            <a:r>
              <a:rPr kumimoji="1" lang="en-US" altLang="ja-JP" sz="1600" dirty="0">
                <a:latin typeface="Meiryo" panose="020B0604030504040204" pitchFamily="34" charset="-128"/>
                <a:ea typeface="Meiryo" panose="020B0604030504040204" pitchFamily="34" charset="-128"/>
              </a:rPr>
              <a:t>70~80</a:t>
            </a:r>
            <a:r>
              <a:rPr lang="en-US" altLang="ja-JP" sz="1600" dirty="0">
                <a:latin typeface="Meiryo" panose="020B0604030504040204" pitchFamily="34" charset="-128"/>
                <a:ea typeface="Meiryo" panose="020B0604030504040204" pitchFamily="34" charset="-128"/>
              </a:rPr>
              <a:t>% </a:t>
            </a:r>
          </a:p>
          <a:p>
            <a:r>
              <a:rPr kumimoji="1" lang="ja-JP" altLang="en-US" sz="1200">
                <a:latin typeface="Meiryo" panose="020B0604030504040204" pitchFamily="34" charset="-128"/>
                <a:ea typeface="Meiryo" panose="020B0604030504040204" pitchFamily="34" charset="-128"/>
              </a:rPr>
              <a:t>宮城</a:t>
            </a:r>
            <a:r>
              <a:rPr lang="ja-JP" altLang="en-US" sz="1200">
                <a:latin typeface="Meiryo" panose="020B0604030504040204" pitchFamily="34" charset="-128"/>
                <a:ea typeface="Meiryo" panose="020B0604030504040204" pitchFamily="34" charset="-128"/>
              </a:rPr>
              <a:t>県沖</a:t>
            </a:r>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a:t>
            </a:r>
            <a:r>
              <a:rPr lang="en-US" altLang="ja-JP" sz="1200" dirty="0">
                <a:latin typeface="Meiryo" panose="020B0604030504040204" pitchFamily="34" charset="-128"/>
                <a:ea typeface="Meiryo" panose="020B0604030504040204" pitchFamily="34" charset="-128"/>
              </a:rPr>
              <a:t>M7.4)</a:t>
            </a:r>
            <a:r>
              <a:rPr kumimoji="1" lang="en-US" altLang="ja-JP" sz="1200" b="1" dirty="0">
                <a:solidFill>
                  <a:srgbClr val="FF0000"/>
                </a:solidFill>
                <a:latin typeface="Meiryo" panose="020B0604030504040204" pitchFamily="34" charset="-128"/>
                <a:ea typeface="Meiryo" panose="020B0604030504040204" pitchFamily="34" charset="-128"/>
              </a:rPr>
              <a:t>90%</a:t>
            </a:r>
            <a:endParaRPr kumimoji="1" lang="ja-JP" altLang="en-US" sz="1200" b="1">
              <a:solidFill>
                <a:srgbClr val="FF0000"/>
              </a:solidFill>
              <a:latin typeface="Meiryo" panose="020B0604030504040204" pitchFamily="34" charset="-128"/>
              <a:ea typeface="Meiryo" panose="020B0604030504040204" pitchFamily="34" charset="-128"/>
            </a:endParaRPr>
          </a:p>
        </p:txBody>
      </p:sp>
      <p:sp>
        <p:nvSpPr>
          <p:cNvPr id="32" name="テキスト ボックス 31">
            <a:extLst>
              <a:ext uri="{FF2B5EF4-FFF2-40B4-BE49-F238E27FC236}">
                <a16:creationId xmlns:a16="http://schemas.microsoft.com/office/drawing/2014/main" id="{7B9F601B-6743-BE84-0870-77BFEA00246C}"/>
              </a:ext>
            </a:extLst>
          </p:cNvPr>
          <p:cNvSpPr txBox="1"/>
          <p:nvPr/>
        </p:nvSpPr>
        <p:spPr>
          <a:xfrm>
            <a:off x="414244" y="4735101"/>
            <a:ext cx="3492956" cy="584775"/>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30</a:t>
            </a:r>
            <a:r>
              <a:rPr kumimoji="1" lang="ja-JP" altLang="en-US" sz="1600">
                <a:latin typeface="Meiryo" panose="020B0604030504040204" pitchFamily="34" charset="-128"/>
                <a:ea typeface="Meiryo" panose="020B0604030504040204" pitchFamily="34" charset="-128"/>
              </a:rPr>
              <a:t>年以内に起きる確率は</a:t>
            </a:r>
            <a:r>
              <a:rPr kumimoji="1" lang="en-US" altLang="ja-JP" sz="1600" dirty="0">
                <a:latin typeface="Meiryo" panose="020B0604030504040204" pitchFamily="34" charset="-128"/>
                <a:ea typeface="Meiryo" panose="020B0604030504040204" pitchFamily="34" charset="-128"/>
              </a:rPr>
              <a:t>70%</a:t>
            </a:r>
          </a:p>
          <a:p>
            <a:r>
              <a:rPr lang="ja-JP" altLang="en-US" sz="1600">
                <a:latin typeface="Meiryo" panose="020B0604030504040204" pitchFamily="34" charset="-128"/>
                <a:ea typeface="Meiryo" panose="020B0604030504040204" pitchFamily="34" charset="-128"/>
              </a:rPr>
              <a:t>時期は不明</a:t>
            </a:r>
            <a:endParaRPr kumimoji="1" lang="ja-JP" altLang="en-US" sz="1600">
              <a:latin typeface="Meiryo" panose="020B0604030504040204" pitchFamily="34" charset="-128"/>
              <a:ea typeface="Meiryo" panose="020B0604030504040204" pitchFamily="34" charset="-128"/>
            </a:endParaRPr>
          </a:p>
        </p:txBody>
      </p:sp>
      <p:sp>
        <p:nvSpPr>
          <p:cNvPr id="34" name="テキスト ボックス 33">
            <a:extLst>
              <a:ext uri="{FF2B5EF4-FFF2-40B4-BE49-F238E27FC236}">
                <a16:creationId xmlns:a16="http://schemas.microsoft.com/office/drawing/2014/main" id="{BD41D022-F2EE-4AAE-A9A7-304D8A39F1B9}"/>
              </a:ext>
            </a:extLst>
          </p:cNvPr>
          <p:cNvSpPr txBox="1"/>
          <p:nvPr/>
        </p:nvSpPr>
        <p:spPr>
          <a:xfrm>
            <a:off x="4253066" y="4953507"/>
            <a:ext cx="2751737" cy="523220"/>
          </a:xfrm>
          <a:prstGeom prst="rect">
            <a:avLst/>
          </a:prstGeom>
          <a:noFill/>
        </p:spPr>
        <p:txBody>
          <a:bodyPr wrap="squar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東日本大震災の</a:t>
            </a:r>
            <a:r>
              <a:rPr kumimoji="1" lang="en-US" altLang="ja-JP" sz="1600" b="1" dirty="0">
                <a:solidFill>
                  <a:srgbClr val="FF0000"/>
                </a:solidFill>
                <a:latin typeface="Meiryo" panose="020B0604030504040204" pitchFamily="34" charset="-128"/>
                <a:ea typeface="Meiryo" panose="020B0604030504040204" pitchFamily="34" charset="-128"/>
              </a:rPr>
              <a:t>10</a:t>
            </a:r>
            <a:r>
              <a:rPr kumimoji="1" lang="ja-JP" altLang="en-US" sz="1600" b="1">
                <a:solidFill>
                  <a:srgbClr val="FF0000"/>
                </a:solidFill>
                <a:latin typeface="Meiryo" panose="020B0604030504040204" pitchFamily="34" charset="-128"/>
                <a:ea typeface="Meiryo" panose="020B0604030504040204" pitchFamily="34" charset="-128"/>
              </a:rPr>
              <a:t>倍の被害</a:t>
            </a:r>
            <a:endParaRPr kumimoji="1" lang="en-US" altLang="ja-JP" sz="1600" b="1" dirty="0">
              <a:solidFill>
                <a:srgbClr val="FF0000"/>
              </a:solidFill>
              <a:latin typeface="Meiryo" panose="020B0604030504040204" pitchFamily="34" charset="-128"/>
              <a:ea typeface="Meiryo" panose="020B0604030504040204" pitchFamily="34" charset="-128"/>
            </a:endParaRPr>
          </a:p>
          <a:p>
            <a:r>
              <a:rPr kumimoji="1" lang="en-US" altLang="ja-JP" sz="1200" dirty="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富士山噴火を引き起こす可能性も</a:t>
            </a:r>
            <a:endParaRPr kumimoji="1" lang="ja-JP" altLang="en-US" sz="1200" b="1">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687937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B7FB43B-D9FB-2E0D-323D-920E9D99DA8A}"/>
              </a:ext>
            </a:extLst>
          </p:cNvPr>
          <p:cNvSpPr/>
          <p:nvPr/>
        </p:nvSpPr>
        <p:spPr>
          <a:xfrm>
            <a:off x="371476" y="234176"/>
            <a:ext cx="11372850" cy="10622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5AE132A-E390-1BDD-5024-C0BE5336AE30}"/>
              </a:ext>
            </a:extLst>
          </p:cNvPr>
          <p:cNvSpPr txBox="1"/>
          <p:nvPr/>
        </p:nvSpPr>
        <p:spPr>
          <a:xfrm>
            <a:off x="400052" y="262751"/>
            <a:ext cx="2693194" cy="369332"/>
          </a:xfrm>
          <a:prstGeom prst="rect">
            <a:avLst/>
          </a:prstGeom>
          <a:noFill/>
        </p:spPr>
        <p:txBody>
          <a:bodyPr wrap="square">
            <a:spAutoFit/>
          </a:bodyPr>
          <a:lstStyle/>
          <a:p>
            <a:r>
              <a:rPr kumimoji="1" lang="ja-JP" altLang="en-US" sz="1800">
                <a:latin typeface="Meiryo" panose="020B0604030504040204" pitchFamily="34" charset="-128"/>
                <a:ea typeface="Meiryo" panose="020B0604030504040204" pitchFamily="34" charset="-128"/>
              </a:rPr>
              <a:t>巨大地震に備える</a:t>
            </a:r>
            <a:endParaRPr lang="ja-JP" altLang="en-US"/>
          </a:p>
        </p:txBody>
      </p:sp>
      <p:sp>
        <p:nvSpPr>
          <p:cNvPr id="19" name="テキスト ボックス 18">
            <a:extLst>
              <a:ext uri="{FF2B5EF4-FFF2-40B4-BE49-F238E27FC236}">
                <a16:creationId xmlns:a16="http://schemas.microsoft.com/office/drawing/2014/main" id="{ACFA1C22-D824-46C0-8A3B-DD5E5770157E}"/>
              </a:ext>
            </a:extLst>
          </p:cNvPr>
          <p:cNvSpPr txBox="1"/>
          <p:nvPr/>
        </p:nvSpPr>
        <p:spPr>
          <a:xfrm>
            <a:off x="303828" y="5281545"/>
            <a:ext cx="3457573" cy="1077218"/>
          </a:xfrm>
          <a:prstGeom prst="rect">
            <a:avLst/>
          </a:prstGeom>
          <a:noFill/>
        </p:spPr>
        <p:txBody>
          <a:bodyPr wrap="square" rtlCol="0">
            <a:spAutoFit/>
          </a:bodyPr>
          <a:lstStyle/>
          <a:p>
            <a:r>
              <a:rPr lang="ja-JP" altLang="en-US" sz="1600"/>
              <a:t>首都直下地震では都心南部直下地震の場合、最大</a:t>
            </a:r>
            <a:r>
              <a:rPr lang="en-US" altLang="ja-JP" sz="1600" dirty="0"/>
              <a:t>95</a:t>
            </a:r>
            <a:r>
              <a:rPr lang="ja-JP" altLang="en-US" sz="1600"/>
              <a:t>兆円の被害が生じるなど、東京</a:t>
            </a:r>
            <a:r>
              <a:rPr lang="en-US" altLang="ja-JP" sz="1600" dirty="0"/>
              <a:t>23</a:t>
            </a:r>
            <a:r>
              <a:rPr lang="ja-JP" altLang="en-US" sz="1600"/>
              <a:t>区をはじめ、首都圏での甚大 な被害が予想されている。</a:t>
            </a:r>
            <a:endParaRPr kumimoji="1" lang="en-US" altLang="ja-JP" sz="1600" dirty="0">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398D79CE-D15B-C8B1-BE9E-1E72D0ADDB27}"/>
              </a:ext>
            </a:extLst>
          </p:cNvPr>
          <p:cNvSpPr txBox="1"/>
          <p:nvPr/>
        </p:nvSpPr>
        <p:spPr>
          <a:xfrm>
            <a:off x="4104191" y="5167241"/>
            <a:ext cx="3621064" cy="1077218"/>
          </a:xfrm>
          <a:prstGeom prst="rect">
            <a:avLst/>
          </a:prstGeom>
          <a:noFill/>
        </p:spPr>
        <p:txBody>
          <a:bodyPr wrap="square" rtlCol="0">
            <a:spAutoFit/>
          </a:bodyPr>
          <a:lstStyle/>
          <a:p>
            <a:r>
              <a:rPr kumimoji="1" lang="ja-JP" altLang="en-US" sz="1600"/>
              <a:t>南海トラフ巨大地震では陸側ケースで</a:t>
            </a:r>
            <a:r>
              <a:rPr kumimoji="1" lang="en-US" altLang="ja-JP" sz="1600" dirty="0"/>
              <a:t>214</a:t>
            </a:r>
            <a:r>
              <a:rPr kumimoji="1" lang="ja-JP" altLang="en-US" sz="1600"/>
              <a:t>兆円の経済的被害が生じるなど、甚大な被害が予測されており、特に、太平洋側に被害が集中している。</a:t>
            </a:r>
          </a:p>
        </p:txBody>
      </p:sp>
      <p:sp>
        <p:nvSpPr>
          <p:cNvPr id="21" name="テキスト ボックス 20">
            <a:extLst>
              <a:ext uri="{FF2B5EF4-FFF2-40B4-BE49-F238E27FC236}">
                <a16:creationId xmlns:a16="http://schemas.microsoft.com/office/drawing/2014/main" id="{3EF1476B-0F88-7B01-584C-52C14A39A22E}"/>
              </a:ext>
            </a:extLst>
          </p:cNvPr>
          <p:cNvSpPr txBox="1"/>
          <p:nvPr/>
        </p:nvSpPr>
        <p:spPr>
          <a:xfrm>
            <a:off x="8192690" y="4903605"/>
            <a:ext cx="3457573" cy="1384995"/>
          </a:xfrm>
          <a:prstGeom prst="rect">
            <a:avLst/>
          </a:prstGeom>
          <a:noFill/>
        </p:spPr>
        <p:txBody>
          <a:bodyPr wrap="square" rtlCol="0">
            <a:spAutoFit/>
          </a:bodyPr>
          <a:lstStyle/>
          <a:p>
            <a:r>
              <a:rPr lang="ja-JP" altLang="en-US" sz="1400">
                <a:solidFill>
                  <a:srgbClr val="FF0000"/>
                </a:solidFill>
                <a:latin typeface="Meiryo" panose="020B0604030504040204" pitchFamily="34" charset="-128"/>
                <a:ea typeface="Meiryo" panose="020B0604030504040204" pitchFamily="34" charset="-128"/>
              </a:rPr>
              <a:t>日本海溝地震のケースで死者最大約 </a:t>
            </a:r>
            <a:r>
              <a:rPr lang="en-US" altLang="ja-JP" sz="1400" dirty="0">
                <a:solidFill>
                  <a:srgbClr val="FF0000"/>
                </a:solidFill>
                <a:latin typeface="Meiryo" panose="020B0604030504040204" pitchFamily="34" charset="-128"/>
                <a:ea typeface="Meiryo" panose="020B0604030504040204" pitchFamily="34" charset="-128"/>
              </a:rPr>
              <a:t>19 </a:t>
            </a:r>
            <a:r>
              <a:rPr lang="ja-JP" altLang="en-US" sz="1400">
                <a:solidFill>
                  <a:srgbClr val="FF0000"/>
                </a:solidFill>
                <a:latin typeface="Meiryo" panose="020B0604030504040204" pitchFamily="34" charset="-128"/>
                <a:ea typeface="Meiryo" panose="020B0604030504040204" pitchFamily="34" charset="-128"/>
              </a:rPr>
              <a:t>万９千人、全壊棟数最大約 </a:t>
            </a:r>
            <a:r>
              <a:rPr lang="en-US" altLang="ja-JP" sz="1400" dirty="0">
                <a:solidFill>
                  <a:srgbClr val="FF0000"/>
                </a:solidFill>
                <a:latin typeface="Meiryo" panose="020B0604030504040204" pitchFamily="34" charset="-128"/>
                <a:ea typeface="Meiryo" panose="020B0604030504040204" pitchFamily="34" charset="-128"/>
              </a:rPr>
              <a:t>22 </a:t>
            </a:r>
            <a:r>
              <a:rPr lang="ja-JP" altLang="en-US" sz="1400">
                <a:solidFill>
                  <a:srgbClr val="FF0000"/>
                </a:solidFill>
                <a:latin typeface="Meiryo" panose="020B0604030504040204" pitchFamily="34" charset="-128"/>
                <a:ea typeface="Meiryo" panose="020B0604030504040204" pitchFamily="34" charset="-128"/>
              </a:rPr>
              <a:t>万棟、経済的被害約 </a:t>
            </a:r>
            <a:r>
              <a:rPr lang="en-US" altLang="ja-JP" sz="1400" dirty="0">
                <a:solidFill>
                  <a:srgbClr val="FF0000"/>
                </a:solidFill>
                <a:latin typeface="Meiryo" panose="020B0604030504040204" pitchFamily="34" charset="-128"/>
                <a:ea typeface="Meiryo" panose="020B0604030504040204" pitchFamily="34" charset="-128"/>
              </a:rPr>
              <a:t>31.3 </a:t>
            </a:r>
            <a:r>
              <a:rPr lang="ja-JP" altLang="en-US" sz="1400">
                <a:solidFill>
                  <a:srgbClr val="FF0000"/>
                </a:solidFill>
                <a:latin typeface="Meiryo" panose="020B0604030504040204" pitchFamily="34" charset="-128"/>
                <a:ea typeface="Meiryo" panose="020B0604030504040204" pitchFamily="34" charset="-128"/>
              </a:rPr>
              <a:t>兆円、</a:t>
            </a:r>
          </a:p>
          <a:p>
            <a:r>
              <a:rPr lang="ja-JP" altLang="en-US" sz="1400">
                <a:solidFill>
                  <a:srgbClr val="FF0000"/>
                </a:solidFill>
                <a:latin typeface="Meiryo" panose="020B0604030504040204" pitchFamily="34" charset="-128"/>
                <a:ea typeface="Meiryo" panose="020B0604030504040204" pitchFamily="34" charset="-128"/>
              </a:rPr>
              <a:t>また、千島海溝地震のケースで死者最大約 </a:t>
            </a:r>
            <a:r>
              <a:rPr lang="en-US" altLang="ja-JP" sz="1400" dirty="0">
                <a:solidFill>
                  <a:srgbClr val="FF0000"/>
                </a:solidFill>
                <a:latin typeface="Meiryo" panose="020B0604030504040204" pitchFamily="34" charset="-128"/>
                <a:ea typeface="Meiryo" panose="020B0604030504040204" pitchFamily="34" charset="-128"/>
              </a:rPr>
              <a:t>10</a:t>
            </a:r>
            <a:r>
              <a:rPr lang="ja-JP" altLang="en-US" sz="1400">
                <a:solidFill>
                  <a:srgbClr val="FF0000"/>
                </a:solidFill>
                <a:latin typeface="Meiryo" panose="020B0604030504040204" pitchFamily="34" charset="-128"/>
                <a:ea typeface="Meiryo" panose="020B0604030504040204" pitchFamily="34" charset="-128"/>
              </a:rPr>
              <a:t>万人、全壊棟数約８万４千棟、経済的被害約</a:t>
            </a:r>
            <a:r>
              <a:rPr lang="en-US" altLang="ja-JP" sz="1400" dirty="0">
                <a:solidFill>
                  <a:srgbClr val="FF0000"/>
                </a:solidFill>
                <a:latin typeface="Meiryo" panose="020B0604030504040204" pitchFamily="34" charset="-128"/>
                <a:ea typeface="Meiryo" panose="020B0604030504040204" pitchFamily="34" charset="-128"/>
              </a:rPr>
              <a:t>16.7 </a:t>
            </a:r>
            <a:r>
              <a:rPr lang="ja-JP" altLang="en-US" sz="1400">
                <a:solidFill>
                  <a:srgbClr val="FF0000"/>
                </a:solidFill>
                <a:latin typeface="Meiryo" panose="020B0604030504040204" pitchFamily="34" charset="-128"/>
                <a:ea typeface="Meiryo" panose="020B0604030504040204" pitchFamily="34" charset="-128"/>
              </a:rPr>
              <a:t>兆円とされている。</a:t>
            </a:r>
            <a:endParaRPr lang="en-US" altLang="ja-JP" sz="1400" dirty="0">
              <a:solidFill>
                <a:srgbClr val="FF0000"/>
              </a:solidFill>
              <a:latin typeface="Meiryo" panose="020B0604030504040204" pitchFamily="34" charset="-128"/>
              <a:ea typeface="Meiryo" panose="020B0604030504040204" pitchFamily="34" charset="-128"/>
            </a:endParaRPr>
          </a:p>
        </p:txBody>
      </p:sp>
      <p:sp>
        <p:nvSpPr>
          <p:cNvPr id="2" name="正方形/長方形 1">
            <a:extLst>
              <a:ext uri="{FF2B5EF4-FFF2-40B4-BE49-F238E27FC236}">
                <a16:creationId xmlns:a16="http://schemas.microsoft.com/office/drawing/2014/main" id="{88903742-30CB-A97D-53E2-1989FD836F4E}"/>
              </a:ext>
            </a:extLst>
          </p:cNvPr>
          <p:cNvSpPr/>
          <p:nvPr/>
        </p:nvSpPr>
        <p:spPr>
          <a:xfrm>
            <a:off x="190078" y="1483059"/>
            <a:ext cx="5724645" cy="461665"/>
          </a:xfrm>
          <a:prstGeom prst="rect">
            <a:avLst/>
          </a:prstGeom>
          <a:noFill/>
        </p:spPr>
        <p:txBody>
          <a:bodyPr wrap="none" lIns="91440" tIns="45720" rIns="91440" bIns="45720">
            <a:spAutoFit/>
          </a:bodyPr>
          <a:lstStyle/>
          <a:p>
            <a:pPr algn="ctr"/>
            <a:r>
              <a:rPr lang="ja-JP" altLang="en-US" sz="2400" b="1" cap="none" spc="0">
                <a:ln w="22225">
                  <a:solidFill>
                    <a:schemeClr val="accent2"/>
                  </a:solidFill>
                  <a:prstDash val="solid"/>
                </a:ln>
                <a:solidFill>
                  <a:schemeClr val="accent2">
                    <a:lumMod val="40000"/>
                    <a:lumOff val="60000"/>
                  </a:schemeClr>
                </a:solidFill>
                <a:effectLst/>
                <a:latin typeface="Meiryo" panose="020B0604030504040204" pitchFamily="34" charset="-128"/>
                <a:ea typeface="Meiryo" panose="020B0604030504040204" pitchFamily="34" charset="-128"/>
              </a:rPr>
              <a:t>１、近い未来に想定されている巨大地震</a:t>
            </a:r>
          </a:p>
        </p:txBody>
      </p:sp>
      <p:sp>
        <p:nvSpPr>
          <p:cNvPr id="12" name="テキスト ボックス 11">
            <a:extLst>
              <a:ext uri="{FF2B5EF4-FFF2-40B4-BE49-F238E27FC236}">
                <a16:creationId xmlns:a16="http://schemas.microsoft.com/office/drawing/2014/main" id="{0C35D96E-6DC1-F17C-6B10-40CC87E12B97}"/>
              </a:ext>
            </a:extLst>
          </p:cNvPr>
          <p:cNvSpPr txBox="1"/>
          <p:nvPr/>
        </p:nvSpPr>
        <p:spPr>
          <a:xfrm>
            <a:off x="7261185" y="313202"/>
            <a:ext cx="4440277"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1</a:t>
            </a:r>
            <a:r>
              <a:rPr kumimoji="1" lang="ja-JP" altLang="en-US">
                <a:latin typeface="Meiryo" panose="020B0604030504040204" pitchFamily="34" charset="-128"/>
                <a:ea typeface="Meiryo" panose="020B0604030504040204" pitchFamily="34" charset="-128"/>
              </a:rPr>
              <a:t>、近い将来に想定されている巨大地震</a:t>
            </a:r>
            <a:endParaRPr kumimoji="1"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2</a:t>
            </a:r>
            <a:r>
              <a:rPr lang="ja-JP" altLang="en-US">
                <a:latin typeface="Meiryo" panose="020B0604030504040204" pitchFamily="34" charset="-128"/>
                <a:ea typeface="Meiryo" panose="020B0604030504040204" pitchFamily="34" charset="-128"/>
              </a:rPr>
              <a:t>、準備しておきたい対応策</a:t>
            </a:r>
            <a:endParaRPr lang="en-US" altLang="ja-JP" dirty="0">
              <a:latin typeface="Meiryo" panose="020B0604030504040204" pitchFamily="34" charset="-128"/>
              <a:ea typeface="Meiryo" panose="020B0604030504040204" pitchFamily="34" charset="-128"/>
            </a:endParaRPr>
          </a:p>
          <a:p>
            <a:r>
              <a:rPr kumimoji="1" lang="en-US" altLang="ja-JP" dirty="0">
                <a:latin typeface="Meiryo" panose="020B0604030504040204" pitchFamily="34" charset="-128"/>
                <a:ea typeface="Meiryo" panose="020B0604030504040204" pitchFamily="34" charset="-128"/>
              </a:rPr>
              <a:t>3</a:t>
            </a:r>
            <a:r>
              <a:rPr kumimoji="1" lang="ja-JP" altLang="en-US">
                <a:latin typeface="Meiryo" panose="020B0604030504040204" pitchFamily="34" charset="-128"/>
                <a:ea typeface="Meiryo" panose="020B0604030504040204" pitchFamily="34" charset="-128"/>
              </a:rPr>
              <a:t>、</a:t>
            </a:r>
            <a:endParaRPr kumimoji="1" lang="en-US" altLang="ja-JP" dirty="0">
              <a:latin typeface="Meiryo" panose="020B0604030504040204" pitchFamily="34" charset="-128"/>
              <a:ea typeface="Meiryo" panose="020B0604030504040204" pitchFamily="34" charset="-128"/>
            </a:endParaRPr>
          </a:p>
        </p:txBody>
      </p:sp>
      <p:pic>
        <p:nvPicPr>
          <p:cNvPr id="8" name="図 7">
            <a:extLst>
              <a:ext uri="{FF2B5EF4-FFF2-40B4-BE49-F238E27FC236}">
                <a16:creationId xmlns:a16="http://schemas.microsoft.com/office/drawing/2014/main" id="{A1060B46-8347-6438-13E9-4FC5DFF44AAA}"/>
              </a:ext>
            </a:extLst>
          </p:cNvPr>
          <p:cNvPicPr>
            <a:picLocks noChangeAspect="1"/>
          </p:cNvPicPr>
          <p:nvPr/>
        </p:nvPicPr>
        <p:blipFill>
          <a:blip r:embed="rId2"/>
          <a:stretch>
            <a:fillRect/>
          </a:stretch>
        </p:blipFill>
        <p:spPr>
          <a:xfrm>
            <a:off x="947606" y="2064771"/>
            <a:ext cx="2512930" cy="1782114"/>
          </a:xfrm>
          <a:prstGeom prst="rect">
            <a:avLst/>
          </a:prstGeom>
        </p:spPr>
      </p:pic>
      <p:pic>
        <p:nvPicPr>
          <p:cNvPr id="13" name="図 12">
            <a:extLst>
              <a:ext uri="{FF2B5EF4-FFF2-40B4-BE49-F238E27FC236}">
                <a16:creationId xmlns:a16="http://schemas.microsoft.com/office/drawing/2014/main" id="{281793E8-26F0-5FF8-480E-6CB8F723831A}"/>
              </a:ext>
            </a:extLst>
          </p:cNvPr>
          <p:cNvPicPr>
            <a:picLocks noChangeAspect="1"/>
          </p:cNvPicPr>
          <p:nvPr/>
        </p:nvPicPr>
        <p:blipFill>
          <a:blip r:embed="rId3"/>
          <a:stretch>
            <a:fillRect/>
          </a:stretch>
        </p:blipFill>
        <p:spPr>
          <a:xfrm>
            <a:off x="4832759" y="2040194"/>
            <a:ext cx="2522053" cy="1789844"/>
          </a:xfrm>
          <a:prstGeom prst="rect">
            <a:avLst/>
          </a:prstGeom>
        </p:spPr>
      </p:pic>
      <p:pic>
        <p:nvPicPr>
          <p:cNvPr id="22" name="図 21">
            <a:extLst>
              <a:ext uri="{FF2B5EF4-FFF2-40B4-BE49-F238E27FC236}">
                <a16:creationId xmlns:a16="http://schemas.microsoft.com/office/drawing/2014/main" id="{D6965043-D0D2-36B8-7CE3-379E5818949A}"/>
              </a:ext>
            </a:extLst>
          </p:cNvPr>
          <p:cNvPicPr>
            <a:picLocks noChangeAspect="1"/>
          </p:cNvPicPr>
          <p:nvPr/>
        </p:nvPicPr>
        <p:blipFill>
          <a:blip r:embed="rId4"/>
          <a:stretch>
            <a:fillRect/>
          </a:stretch>
        </p:blipFill>
        <p:spPr>
          <a:xfrm>
            <a:off x="8747394" y="2066349"/>
            <a:ext cx="2511845" cy="1782113"/>
          </a:xfrm>
          <a:prstGeom prst="rect">
            <a:avLst/>
          </a:prstGeom>
        </p:spPr>
      </p:pic>
      <p:sp>
        <p:nvSpPr>
          <p:cNvPr id="24" name="スライド番号プレースホルダー 23">
            <a:extLst>
              <a:ext uri="{FF2B5EF4-FFF2-40B4-BE49-F238E27FC236}">
                <a16:creationId xmlns:a16="http://schemas.microsoft.com/office/drawing/2014/main" id="{92AB5151-5FB5-7470-01BE-1F386EC66830}"/>
              </a:ext>
            </a:extLst>
          </p:cNvPr>
          <p:cNvSpPr>
            <a:spLocks noGrp="1"/>
          </p:cNvSpPr>
          <p:nvPr>
            <p:ph type="sldNum" sz="quarter" idx="12"/>
          </p:nvPr>
        </p:nvSpPr>
        <p:spPr/>
        <p:txBody>
          <a:bodyPr/>
          <a:lstStyle/>
          <a:p>
            <a:fld id="{E61F4188-B6B2-554C-B817-58ED113A9268}" type="slidenum">
              <a:rPr kumimoji="1" lang="ja-JP" altLang="en-US" smtClean="0"/>
              <a:t>2</a:t>
            </a:fld>
            <a:endParaRPr kumimoji="1" lang="ja-JP" altLang="en-US"/>
          </a:p>
        </p:txBody>
      </p:sp>
      <p:sp>
        <p:nvSpPr>
          <p:cNvPr id="26" name="テキスト ボックス 25">
            <a:extLst>
              <a:ext uri="{FF2B5EF4-FFF2-40B4-BE49-F238E27FC236}">
                <a16:creationId xmlns:a16="http://schemas.microsoft.com/office/drawing/2014/main" id="{D4F011CA-EFD0-7238-9033-A745360758AB}"/>
              </a:ext>
            </a:extLst>
          </p:cNvPr>
          <p:cNvSpPr txBox="1"/>
          <p:nvPr/>
        </p:nvSpPr>
        <p:spPr>
          <a:xfrm>
            <a:off x="4232299" y="4355598"/>
            <a:ext cx="3492956" cy="338554"/>
          </a:xfrm>
          <a:prstGeom prst="rect">
            <a:avLst/>
          </a:prstGeom>
          <a:noFill/>
        </p:spPr>
        <p:txBody>
          <a:bodyPr wrap="square" rtlCol="0">
            <a:spAutoFit/>
          </a:bodyPr>
          <a:lstStyle/>
          <a:p>
            <a:r>
              <a:rPr kumimoji="1" lang="en-US" altLang="ja-JP" sz="1600" b="1" i="1" dirty="0">
                <a:solidFill>
                  <a:srgbClr val="FF0000"/>
                </a:solidFill>
                <a:latin typeface="Meiryo" panose="020B0604030504040204" pitchFamily="34" charset="-128"/>
                <a:ea typeface="Meiryo" panose="020B0604030504040204" pitchFamily="34" charset="-128"/>
              </a:rPr>
              <a:t>2035</a:t>
            </a:r>
            <a:r>
              <a:rPr kumimoji="1" lang="ja-JP" altLang="en-US" sz="1600" b="1" i="1">
                <a:solidFill>
                  <a:srgbClr val="FF0000"/>
                </a:solidFill>
                <a:latin typeface="Meiryo" panose="020B0604030504040204" pitchFamily="34" charset="-128"/>
                <a:ea typeface="Meiryo" panose="020B0604030504040204" pitchFamily="34" charset="-128"/>
              </a:rPr>
              <a:t>年</a:t>
            </a:r>
            <a:r>
              <a:rPr kumimoji="1" lang="en-US" altLang="ja-JP" sz="1600" b="1" i="1" dirty="0">
                <a:solidFill>
                  <a:srgbClr val="FF0000"/>
                </a:solidFill>
                <a:latin typeface="Meiryo" panose="020B0604030504040204" pitchFamily="34" charset="-128"/>
                <a:ea typeface="Meiryo" panose="020B0604030504040204" pitchFamily="34" charset="-128"/>
              </a:rPr>
              <a:t>±5</a:t>
            </a:r>
            <a:r>
              <a:rPr kumimoji="1" lang="ja-JP" altLang="en-US" sz="1600" b="1" i="1">
                <a:solidFill>
                  <a:srgbClr val="FF0000"/>
                </a:solidFill>
                <a:latin typeface="Meiryo" panose="020B0604030504040204" pitchFamily="34" charset="-128"/>
                <a:ea typeface="Meiryo" panose="020B0604030504040204" pitchFamily="34" charset="-128"/>
              </a:rPr>
              <a:t>年に、ほぼ確実に起きる</a:t>
            </a:r>
          </a:p>
        </p:txBody>
      </p:sp>
      <p:sp>
        <p:nvSpPr>
          <p:cNvPr id="31" name="テキスト ボックス 30">
            <a:extLst>
              <a:ext uri="{FF2B5EF4-FFF2-40B4-BE49-F238E27FC236}">
                <a16:creationId xmlns:a16="http://schemas.microsoft.com/office/drawing/2014/main" id="{DB80D5D2-80F2-9AD3-90CB-8CB244903E71}"/>
              </a:ext>
            </a:extLst>
          </p:cNvPr>
          <p:cNvSpPr txBox="1"/>
          <p:nvPr/>
        </p:nvSpPr>
        <p:spPr>
          <a:xfrm>
            <a:off x="8236019" y="4464940"/>
            <a:ext cx="3558632" cy="523220"/>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30</a:t>
            </a:r>
            <a:r>
              <a:rPr kumimoji="1" lang="ja-JP" altLang="en-US" sz="1600">
                <a:latin typeface="Meiryo" panose="020B0604030504040204" pitchFamily="34" charset="-128"/>
                <a:ea typeface="Meiryo" panose="020B0604030504040204" pitchFamily="34" charset="-128"/>
              </a:rPr>
              <a:t>年以内に起きる確率は</a:t>
            </a:r>
            <a:r>
              <a:rPr kumimoji="1" lang="en-US" altLang="ja-JP" sz="1600" dirty="0">
                <a:latin typeface="Meiryo" panose="020B0604030504040204" pitchFamily="34" charset="-128"/>
                <a:ea typeface="Meiryo" panose="020B0604030504040204" pitchFamily="34" charset="-128"/>
              </a:rPr>
              <a:t>70~80</a:t>
            </a:r>
            <a:r>
              <a:rPr lang="en-US" altLang="ja-JP" sz="1600" dirty="0">
                <a:latin typeface="Meiryo" panose="020B0604030504040204" pitchFamily="34" charset="-128"/>
                <a:ea typeface="Meiryo" panose="020B0604030504040204" pitchFamily="34" charset="-128"/>
              </a:rPr>
              <a:t>% </a:t>
            </a:r>
          </a:p>
          <a:p>
            <a:r>
              <a:rPr kumimoji="1" lang="ja-JP" altLang="en-US" sz="1200">
                <a:latin typeface="Meiryo" panose="020B0604030504040204" pitchFamily="34" charset="-128"/>
                <a:ea typeface="Meiryo" panose="020B0604030504040204" pitchFamily="34" charset="-128"/>
              </a:rPr>
              <a:t>宮城</a:t>
            </a:r>
            <a:r>
              <a:rPr lang="ja-JP" altLang="en-US" sz="1200">
                <a:latin typeface="Meiryo" panose="020B0604030504040204" pitchFamily="34" charset="-128"/>
                <a:ea typeface="Meiryo" panose="020B0604030504040204" pitchFamily="34" charset="-128"/>
              </a:rPr>
              <a:t>県沖</a:t>
            </a:r>
            <a:r>
              <a:rPr lang="en-US" altLang="ja-JP" sz="1200" dirty="0">
                <a:latin typeface="Meiryo" panose="020B0604030504040204" pitchFamily="34" charset="-128"/>
                <a:ea typeface="Meiryo" panose="020B0604030504040204" pitchFamily="34" charset="-128"/>
              </a:rPr>
              <a:t>(</a:t>
            </a:r>
            <a:r>
              <a:rPr lang="ja-JP" altLang="en-US" sz="1200">
                <a:latin typeface="Meiryo" panose="020B0604030504040204" pitchFamily="34" charset="-128"/>
                <a:ea typeface="Meiryo" panose="020B0604030504040204" pitchFamily="34" charset="-128"/>
              </a:rPr>
              <a:t>≒</a:t>
            </a:r>
            <a:r>
              <a:rPr lang="en-US" altLang="ja-JP" sz="1200" dirty="0">
                <a:latin typeface="Meiryo" panose="020B0604030504040204" pitchFamily="34" charset="-128"/>
                <a:ea typeface="Meiryo" panose="020B0604030504040204" pitchFamily="34" charset="-128"/>
              </a:rPr>
              <a:t>M7.4)</a:t>
            </a:r>
            <a:r>
              <a:rPr kumimoji="1" lang="en-US" altLang="ja-JP" sz="1200" b="1" dirty="0">
                <a:solidFill>
                  <a:srgbClr val="FF0000"/>
                </a:solidFill>
                <a:latin typeface="Meiryo" panose="020B0604030504040204" pitchFamily="34" charset="-128"/>
                <a:ea typeface="Meiryo" panose="020B0604030504040204" pitchFamily="34" charset="-128"/>
              </a:rPr>
              <a:t>90%</a:t>
            </a:r>
            <a:endParaRPr kumimoji="1" lang="ja-JP" altLang="en-US" sz="1200" b="1">
              <a:solidFill>
                <a:srgbClr val="FF0000"/>
              </a:solidFill>
              <a:latin typeface="Meiryo" panose="020B0604030504040204" pitchFamily="34" charset="-128"/>
              <a:ea typeface="Meiryo" panose="020B0604030504040204" pitchFamily="34" charset="-128"/>
            </a:endParaRPr>
          </a:p>
        </p:txBody>
      </p:sp>
      <p:sp>
        <p:nvSpPr>
          <p:cNvPr id="32" name="テキスト ボックス 31">
            <a:extLst>
              <a:ext uri="{FF2B5EF4-FFF2-40B4-BE49-F238E27FC236}">
                <a16:creationId xmlns:a16="http://schemas.microsoft.com/office/drawing/2014/main" id="{7B9F601B-6743-BE84-0870-77BFEA00246C}"/>
              </a:ext>
            </a:extLst>
          </p:cNvPr>
          <p:cNvSpPr txBox="1"/>
          <p:nvPr/>
        </p:nvSpPr>
        <p:spPr>
          <a:xfrm>
            <a:off x="363510" y="4425615"/>
            <a:ext cx="3492956" cy="584775"/>
          </a:xfrm>
          <a:prstGeom prst="rect">
            <a:avLst/>
          </a:prstGeom>
          <a:noFill/>
        </p:spPr>
        <p:txBody>
          <a:bodyPr wrap="square" rtlCol="0">
            <a:spAutoFit/>
          </a:bodyPr>
          <a:lstStyle/>
          <a:p>
            <a:r>
              <a:rPr kumimoji="1" lang="en-US" altLang="ja-JP" sz="1600" dirty="0">
                <a:latin typeface="Meiryo" panose="020B0604030504040204" pitchFamily="34" charset="-128"/>
                <a:ea typeface="Meiryo" panose="020B0604030504040204" pitchFamily="34" charset="-128"/>
              </a:rPr>
              <a:t>30</a:t>
            </a:r>
            <a:r>
              <a:rPr kumimoji="1" lang="ja-JP" altLang="en-US" sz="1600">
                <a:latin typeface="Meiryo" panose="020B0604030504040204" pitchFamily="34" charset="-128"/>
                <a:ea typeface="Meiryo" panose="020B0604030504040204" pitchFamily="34" charset="-128"/>
              </a:rPr>
              <a:t>年以内に起きる確率は</a:t>
            </a:r>
            <a:r>
              <a:rPr kumimoji="1" lang="en-US" altLang="ja-JP" sz="1600" dirty="0">
                <a:latin typeface="Meiryo" panose="020B0604030504040204" pitchFamily="34" charset="-128"/>
                <a:ea typeface="Meiryo" panose="020B0604030504040204" pitchFamily="34" charset="-128"/>
              </a:rPr>
              <a:t>70%</a:t>
            </a:r>
          </a:p>
          <a:p>
            <a:r>
              <a:rPr lang="ja-JP" altLang="en-US" sz="1600">
                <a:latin typeface="Meiryo" panose="020B0604030504040204" pitchFamily="34" charset="-128"/>
                <a:ea typeface="Meiryo" panose="020B0604030504040204" pitchFamily="34" charset="-128"/>
              </a:rPr>
              <a:t>時期は不明</a:t>
            </a:r>
            <a:endParaRPr kumimoji="1" lang="ja-JP" altLang="en-US" sz="1600">
              <a:latin typeface="Meiryo" panose="020B0604030504040204" pitchFamily="34" charset="-128"/>
              <a:ea typeface="Meiryo" panose="020B0604030504040204" pitchFamily="34" charset="-128"/>
            </a:endParaRPr>
          </a:p>
        </p:txBody>
      </p:sp>
      <p:sp>
        <p:nvSpPr>
          <p:cNvPr id="34" name="テキスト ボックス 33">
            <a:extLst>
              <a:ext uri="{FF2B5EF4-FFF2-40B4-BE49-F238E27FC236}">
                <a16:creationId xmlns:a16="http://schemas.microsoft.com/office/drawing/2014/main" id="{BD41D022-F2EE-4AAE-A9A7-304D8A39F1B9}"/>
              </a:ext>
            </a:extLst>
          </p:cNvPr>
          <p:cNvSpPr txBox="1"/>
          <p:nvPr/>
        </p:nvSpPr>
        <p:spPr>
          <a:xfrm>
            <a:off x="4202332" y="4644021"/>
            <a:ext cx="2751737" cy="523220"/>
          </a:xfrm>
          <a:prstGeom prst="rect">
            <a:avLst/>
          </a:prstGeom>
          <a:noFill/>
        </p:spPr>
        <p:txBody>
          <a:bodyPr wrap="square" rtlCol="0">
            <a:spAutoFit/>
          </a:bodyPr>
          <a:lstStyle/>
          <a:p>
            <a:r>
              <a:rPr kumimoji="1" lang="ja-JP" altLang="en-US" sz="1600" b="1">
                <a:solidFill>
                  <a:srgbClr val="FF0000"/>
                </a:solidFill>
                <a:latin typeface="Meiryo" panose="020B0604030504040204" pitchFamily="34" charset="-128"/>
                <a:ea typeface="Meiryo" panose="020B0604030504040204" pitchFamily="34" charset="-128"/>
              </a:rPr>
              <a:t>東日本大震災の</a:t>
            </a:r>
            <a:r>
              <a:rPr kumimoji="1" lang="en-US" altLang="ja-JP" sz="1600" b="1" dirty="0">
                <a:solidFill>
                  <a:srgbClr val="FF0000"/>
                </a:solidFill>
                <a:latin typeface="Meiryo" panose="020B0604030504040204" pitchFamily="34" charset="-128"/>
                <a:ea typeface="Meiryo" panose="020B0604030504040204" pitchFamily="34" charset="-128"/>
              </a:rPr>
              <a:t>10</a:t>
            </a:r>
            <a:r>
              <a:rPr kumimoji="1" lang="ja-JP" altLang="en-US" sz="1600" b="1">
                <a:solidFill>
                  <a:srgbClr val="FF0000"/>
                </a:solidFill>
                <a:latin typeface="Meiryo" panose="020B0604030504040204" pitchFamily="34" charset="-128"/>
                <a:ea typeface="Meiryo" panose="020B0604030504040204" pitchFamily="34" charset="-128"/>
              </a:rPr>
              <a:t>倍の被害</a:t>
            </a:r>
            <a:endParaRPr kumimoji="1" lang="en-US" altLang="ja-JP" sz="1600" b="1" dirty="0">
              <a:solidFill>
                <a:srgbClr val="FF0000"/>
              </a:solidFill>
              <a:latin typeface="Meiryo" panose="020B0604030504040204" pitchFamily="34" charset="-128"/>
              <a:ea typeface="Meiryo" panose="020B0604030504040204" pitchFamily="34" charset="-128"/>
            </a:endParaRPr>
          </a:p>
          <a:p>
            <a:r>
              <a:rPr kumimoji="1" lang="en-US" altLang="ja-JP" sz="1200" dirty="0">
                <a:latin typeface="Meiryo" panose="020B0604030504040204" pitchFamily="34" charset="-128"/>
                <a:ea typeface="Meiryo" panose="020B0604030504040204" pitchFamily="34" charset="-128"/>
              </a:rPr>
              <a:t>   </a:t>
            </a:r>
            <a:r>
              <a:rPr kumimoji="1" lang="ja-JP" altLang="en-US" sz="1200">
                <a:latin typeface="Meiryo" panose="020B0604030504040204" pitchFamily="34" charset="-128"/>
                <a:ea typeface="Meiryo" panose="020B0604030504040204" pitchFamily="34" charset="-128"/>
              </a:rPr>
              <a:t>富士山噴火を引き起こす可能性も</a:t>
            </a:r>
            <a:endParaRPr kumimoji="1" lang="ja-JP" altLang="en-US" sz="1200" b="1">
              <a:solidFill>
                <a:srgbClr val="FF0000"/>
              </a:solidFill>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807FC327-D7DF-334E-3AB8-05538D4C27BA}"/>
              </a:ext>
            </a:extLst>
          </p:cNvPr>
          <p:cNvSpPr txBox="1"/>
          <p:nvPr/>
        </p:nvSpPr>
        <p:spPr>
          <a:xfrm>
            <a:off x="8186736" y="6258747"/>
            <a:ext cx="3457574" cy="646331"/>
          </a:xfrm>
          <a:prstGeom prst="rect">
            <a:avLst/>
          </a:prstGeom>
          <a:noFill/>
        </p:spPr>
        <p:txBody>
          <a:bodyPr wrap="square">
            <a:spAutoFit/>
          </a:bodyPr>
          <a:lstStyle/>
          <a:p>
            <a:r>
              <a:rPr lang="ja-JP" altLang="en-US" sz="1200">
                <a:latin typeface="Meiryo" panose="020B0604030504040204" pitchFamily="34" charset="-128"/>
                <a:ea typeface="Meiryo" panose="020B0604030504040204" pitchFamily="34" charset="-128"/>
              </a:rPr>
              <a:t>中央防災会議の防災対策実行会議の下の</a:t>
            </a:r>
            <a:endParaRPr lang="en-US" altLang="ja-JP" sz="1200" dirty="0">
              <a:latin typeface="Meiryo" panose="020B0604030504040204" pitchFamily="34" charset="-128"/>
              <a:ea typeface="Meiryo" panose="020B0604030504040204" pitchFamily="34" charset="-128"/>
            </a:endParaRPr>
          </a:p>
          <a:p>
            <a:r>
              <a:rPr lang="ja-JP" altLang="en-US" sz="1200">
                <a:latin typeface="Meiryo" panose="020B0604030504040204" pitchFamily="34" charset="-128"/>
                <a:ea typeface="Meiryo" panose="020B0604030504040204" pitchFamily="34" charset="-128"/>
              </a:rPr>
              <a:t>「日本海溝・千島海溝沿いの</a:t>
            </a:r>
            <a:endParaRPr lang="en-US" altLang="ja-JP" sz="1200" dirty="0">
              <a:latin typeface="Meiryo" panose="020B0604030504040204" pitchFamily="34" charset="-128"/>
              <a:ea typeface="Meiryo" panose="020B0604030504040204" pitchFamily="34" charset="-128"/>
            </a:endParaRPr>
          </a:p>
          <a:p>
            <a:r>
              <a:rPr lang="ja-JP" altLang="en-US" sz="1200">
                <a:latin typeface="Meiryo" panose="020B0604030504040204" pitchFamily="34" charset="-128"/>
                <a:ea typeface="Meiryo" panose="020B0604030504040204" pitchFamily="34" charset="-128"/>
              </a:rPr>
              <a:t>巨大地震対策検討ワーキンググループ」</a:t>
            </a:r>
          </a:p>
        </p:txBody>
      </p:sp>
      <p:sp>
        <p:nvSpPr>
          <p:cNvPr id="6" name="テキスト ボックス 5">
            <a:extLst>
              <a:ext uri="{FF2B5EF4-FFF2-40B4-BE49-F238E27FC236}">
                <a16:creationId xmlns:a16="http://schemas.microsoft.com/office/drawing/2014/main" id="{D5A04728-CDF8-0C55-8FA2-44EBFD97E46B}"/>
              </a:ext>
            </a:extLst>
          </p:cNvPr>
          <p:cNvSpPr txBox="1"/>
          <p:nvPr/>
        </p:nvSpPr>
        <p:spPr>
          <a:xfrm>
            <a:off x="3895078" y="1088794"/>
            <a:ext cx="8296922" cy="584775"/>
          </a:xfrm>
          <a:prstGeom prst="rect">
            <a:avLst/>
          </a:prstGeom>
          <a:noFill/>
        </p:spPr>
        <p:txBody>
          <a:bodyPr wrap="square">
            <a:spAutoFit/>
          </a:bodyPr>
          <a:lstStyle/>
          <a:p>
            <a:r>
              <a:rPr lang="ja-JP" altLang="en-US" sz="1200">
                <a:latin typeface="Meiryo" panose="020B0604030504040204" pitchFamily="34" charset="-128"/>
                <a:ea typeface="Meiryo" panose="020B0604030504040204" pitchFamily="34" charset="-128"/>
              </a:rPr>
              <a:t>日本海溝・千島海溝周辺海溝型地震に係る地震防災対の推進に関する特別措置法の改正について</a:t>
            </a:r>
            <a:endParaRPr lang="en-US" altLang="ja-JP" sz="1000" dirty="0">
              <a:latin typeface="Meiryo" panose="020B0604030504040204" pitchFamily="34" charset="-128"/>
              <a:ea typeface="Meiryo" panose="020B0604030504040204" pitchFamily="34" charset="-128"/>
            </a:endParaRPr>
          </a:p>
          <a:p>
            <a:r>
              <a:rPr lang="en-US" altLang="ja-JP" sz="1000" dirty="0">
                <a:latin typeface="Meiryo" panose="020B0604030504040204" pitchFamily="34" charset="-128"/>
                <a:ea typeface="Meiryo" panose="020B0604030504040204" pitchFamily="34" charset="-128"/>
                <a:hlinkClick r:id="rId5"/>
              </a:rPr>
              <a:t>https://www.shugiin.go.jp/internet/itdb_rchome.nsf/html/rchome/Shiryo/2022ron19-19.pdf/$File/2022ron19-19.pdf</a:t>
            </a:r>
            <a:endParaRPr lang="en-US" altLang="ja-JP" sz="1000" dirty="0">
              <a:latin typeface="Meiryo" panose="020B0604030504040204" pitchFamily="34" charset="-128"/>
              <a:ea typeface="Meiryo" panose="020B0604030504040204" pitchFamily="34" charset="-128"/>
            </a:endParaRPr>
          </a:p>
          <a:p>
            <a:endParaRPr lang="ja-JP" altLang="en-US" sz="10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8760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B7FB43B-D9FB-2E0D-323D-920E9D99DA8A}"/>
              </a:ext>
            </a:extLst>
          </p:cNvPr>
          <p:cNvSpPr/>
          <p:nvPr/>
        </p:nvSpPr>
        <p:spPr>
          <a:xfrm>
            <a:off x="371476" y="234176"/>
            <a:ext cx="11372850" cy="10622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5AE132A-E390-1BDD-5024-C0BE5336AE30}"/>
              </a:ext>
            </a:extLst>
          </p:cNvPr>
          <p:cNvSpPr txBox="1"/>
          <p:nvPr/>
        </p:nvSpPr>
        <p:spPr>
          <a:xfrm>
            <a:off x="400052" y="262751"/>
            <a:ext cx="2693194" cy="369332"/>
          </a:xfrm>
          <a:prstGeom prst="rect">
            <a:avLst/>
          </a:prstGeom>
          <a:noFill/>
        </p:spPr>
        <p:txBody>
          <a:bodyPr wrap="square">
            <a:spAutoFit/>
          </a:bodyPr>
          <a:lstStyle/>
          <a:p>
            <a:r>
              <a:rPr kumimoji="1" lang="ja-JP" altLang="en-US" sz="1800">
                <a:latin typeface="Meiryo" panose="020B0604030504040204" pitchFamily="34" charset="-128"/>
                <a:ea typeface="Meiryo" panose="020B0604030504040204" pitchFamily="34" charset="-128"/>
              </a:rPr>
              <a:t>巨大地震に備える</a:t>
            </a:r>
            <a:endParaRPr lang="ja-JP" altLang="en-US"/>
          </a:p>
        </p:txBody>
      </p:sp>
      <p:sp>
        <p:nvSpPr>
          <p:cNvPr id="2" name="正方形/長方形 1">
            <a:extLst>
              <a:ext uri="{FF2B5EF4-FFF2-40B4-BE49-F238E27FC236}">
                <a16:creationId xmlns:a16="http://schemas.microsoft.com/office/drawing/2014/main" id="{88903742-30CB-A97D-53E2-1989FD836F4E}"/>
              </a:ext>
            </a:extLst>
          </p:cNvPr>
          <p:cNvSpPr/>
          <p:nvPr/>
        </p:nvSpPr>
        <p:spPr>
          <a:xfrm>
            <a:off x="3822882" y="1538124"/>
            <a:ext cx="4185761" cy="461665"/>
          </a:xfrm>
          <a:prstGeom prst="rect">
            <a:avLst/>
          </a:prstGeom>
          <a:noFill/>
        </p:spPr>
        <p:txBody>
          <a:bodyPr wrap="none" lIns="91440" tIns="45720" rIns="91440" bIns="45720">
            <a:spAutoFit/>
          </a:bodyPr>
          <a:lstStyle/>
          <a:p>
            <a:pPr algn="ctr"/>
            <a:r>
              <a:rPr lang="ja-JP" altLang="en-US" sz="2400" b="1" cap="none" spc="0">
                <a:ln w="22225">
                  <a:solidFill>
                    <a:schemeClr val="accent2"/>
                  </a:solidFill>
                  <a:prstDash val="solid"/>
                </a:ln>
                <a:solidFill>
                  <a:schemeClr val="accent2">
                    <a:lumMod val="40000"/>
                    <a:lumOff val="60000"/>
                  </a:schemeClr>
                </a:solidFill>
                <a:effectLst/>
                <a:latin typeface="Meiryo" panose="020B0604030504040204" pitchFamily="34" charset="-128"/>
                <a:ea typeface="Meiryo" panose="020B0604030504040204" pitchFamily="34" charset="-128"/>
              </a:rPr>
              <a:t>２、準備しておきたい対応策</a:t>
            </a:r>
          </a:p>
        </p:txBody>
      </p:sp>
      <p:sp>
        <p:nvSpPr>
          <p:cNvPr id="12" name="テキスト ボックス 11">
            <a:extLst>
              <a:ext uri="{FF2B5EF4-FFF2-40B4-BE49-F238E27FC236}">
                <a16:creationId xmlns:a16="http://schemas.microsoft.com/office/drawing/2014/main" id="{0C35D96E-6DC1-F17C-6B10-40CC87E12B97}"/>
              </a:ext>
            </a:extLst>
          </p:cNvPr>
          <p:cNvSpPr txBox="1"/>
          <p:nvPr/>
        </p:nvSpPr>
        <p:spPr>
          <a:xfrm>
            <a:off x="7261185" y="313202"/>
            <a:ext cx="4440277" cy="923330"/>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1</a:t>
            </a:r>
            <a:r>
              <a:rPr kumimoji="1" lang="ja-JP" altLang="en-US">
                <a:latin typeface="Meiryo" panose="020B0604030504040204" pitchFamily="34" charset="-128"/>
                <a:ea typeface="Meiryo" panose="020B0604030504040204" pitchFamily="34" charset="-128"/>
              </a:rPr>
              <a:t>、近い将来に想定されている巨大地震</a:t>
            </a:r>
            <a:endParaRPr kumimoji="1"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2</a:t>
            </a:r>
            <a:r>
              <a:rPr lang="ja-JP" altLang="en-US">
                <a:latin typeface="Meiryo" panose="020B0604030504040204" pitchFamily="34" charset="-128"/>
                <a:ea typeface="Meiryo" panose="020B0604030504040204" pitchFamily="34" charset="-128"/>
              </a:rPr>
              <a:t>、準備しておきたい対応策</a:t>
            </a:r>
            <a:endParaRPr lang="en-US" altLang="ja-JP" dirty="0">
              <a:latin typeface="Meiryo" panose="020B0604030504040204" pitchFamily="34" charset="-128"/>
              <a:ea typeface="Meiryo" panose="020B0604030504040204" pitchFamily="34" charset="-128"/>
            </a:endParaRPr>
          </a:p>
          <a:p>
            <a:r>
              <a:rPr kumimoji="1" lang="en-US" altLang="ja-JP" dirty="0">
                <a:latin typeface="Meiryo" panose="020B0604030504040204" pitchFamily="34" charset="-128"/>
                <a:ea typeface="Meiryo" panose="020B0604030504040204" pitchFamily="34" charset="-128"/>
              </a:rPr>
              <a:t>3</a:t>
            </a:r>
            <a:r>
              <a:rPr kumimoji="1" lang="ja-JP" altLang="en-US">
                <a:latin typeface="Meiryo" panose="020B0604030504040204" pitchFamily="34" charset="-128"/>
                <a:ea typeface="Meiryo" panose="020B0604030504040204" pitchFamily="34" charset="-128"/>
              </a:rPr>
              <a:t>、</a:t>
            </a:r>
            <a:endParaRPr kumimoji="1" lang="en-US" altLang="ja-JP" dirty="0">
              <a:latin typeface="Meiryo" panose="020B0604030504040204" pitchFamily="34" charset="-128"/>
              <a:ea typeface="Meiryo" panose="020B0604030504040204" pitchFamily="34" charset="-128"/>
            </a:endParaRPr>
          </a:p>
        </p:txBody>
      </p:sp>
      <p:sp>
        <p:nvSpPr>
          <p:cNvPr id="24" name="スライド番号プレースホルダー 23">
            <a:extLst>
              <a:ext uri="{FF2B5EF4-FFF2-40B4-BE49-F238E27FC236}">
                <a16:creationId xmlns:a16="http://schemas.microsoft.com/office/drawing/2014/main" id="{92AB5151-5FB5-7470-01BE-1F386EC66830}"/>
              </a:ext>
            </a:extLst>
          </p:cNvPr>
          <p:cNvSpPr>
            <a:spLocks noGrp="1"/>
          </p:cNvSpPr>
          <p:nvPr>
            <p:ph type="sldNum" sz="quarter" idx="12"/>
          </p:nvPr>
        </p:nvSpPr>
        <p:spPr/>
        <p:txBody>
          <a:bodyPr/>
          <a:lstStyle/>
          <a:p>
            <a:fld id="{E61F4188-B6B2-554C-B817-58ED113A9268}" type="slidenum">
              <a:rPr kumimoji="1" lang="ja-JP" altLang="en-US" smtClean="0"/>
              <a:t>3</a:t>
            </a:fld>
            <a:endParaRPr kumimoji="1" lang="ja-JP" altLang="en-US"/>
          </a:p>
        </p:txBody>
      </p:sp>
      <p:sp>
        <p:nvSpPr>
          <p:cNvPr id="3" name="タイトル 1">
            <a:extLst>
              <a:ext uri="{FF2B5EF4-FFF2-40B4-BE49-F238E27FC236}">
                <a16:creationId xmlns:a16="http://schemas.microsoft.com/office/drawing/2014/main" id="{95BE5883-D8F0-04C7-D336-14BF42569CC8}"/>
              </a:ext>
            </a:extLst>
          </p:cNvPr>
          <p:cNvSpPr>
            <a:spLocks noGrp="1"/>
          </p:cNvSpPr>
          <p:nvPr/>
        </p:nvSpPr>
        <p:spPr>
          <a:xfrm>
            <a:off x="1524000" y="1361281"/>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kumimoji="1" lang="ja-JP" altLang="en-US" sz="4800">
                <a:latin typeface="Meiryo" panose="020B0604030504040204" pitchFamily="34" charset="-128"/>
                <a:ea typeface="Meiryo" panose="020B0604030504040204" pitchFamily="34" charset="-128"/>
              </a:rPr>
              <a:t>岩手発で南海トラフ巨大地震の損害規模を</a:t>
            </a:r>
            <a:r>
              <a:rPr lang="ja-JP" altLang="en-US" sz="4800">
                <a:latin typeface="Meiryo" panose="020B0604030504040204" pitchFamily="34" charset="-128"/>
                <a:ea typeface="Meiryo" panose="020B0604030504040204" pitchFamily="34" charset="-128"/>
              </a:rPr>
              <a:t>抑えていく</a:t>
            </a:r>
            <a:endParaRPr kumimoji="1" lang="ja-JP" altLang="en-US" sz="4800">
              <a:latin typeface="Meiryo" panose="020B0604030504040204" pitchFamily="34" charset="-128"/>
              <a:ea typeface="Meiryo" panose="020B0604030504040204" pitchFamily="34" charset="-128"/>
            </a:endParaRPr>
          </a:p>
        </p:txBody>
      </p:sp>
      <p:sp>
        <p:nvSpPr>
          <p:cNvPr id="4" name="字幕 2">
            <a:extLst>
              <a:ext uri="{FF2B5EF4-FFF2-40B4-BE49-F238E27FC236}">
                <a16:creationId xmlns:a16="http://schemas.microsoft.com/office/drawing/2014/main" id="{69DEA248-E7B5-BEFD-3F57-7FF4C272CDD2}"/>
              </a:ext>
            </a:extLst>
          </p:cNvPr>
          <p:cNvSpPr>
            <a:spLocks noGrp="1"/>
          </p:cNvSpPr>
          <p:nvPr/>
        </p:nvSpPr>
        <p:spPr>
          <a:xfrm>
            <a:off x="1524000" y="3840956"/>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kumimoji="1" lang="ja-JP" altLang="en-US">
                <a:latin typeface="Meiryo" panose="020B0604030504040204" pitchFamily="34" charset="-128"/>
                <a:ea typeface="Meiryo" panose="020B0604030504040204" pitchFamily="34" charset="-128"/>
              </a:rPr>
              <a:t>東日本大震災の知見から</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事前に災害対策を始めて</a:t>
            </a:r>
            <a:endParaRPr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遠隔の地で</a:t>
            </a:r>
            <a:r>
              <a:rPr lang="ja-JP" altLang="en-US">
                <a:latin typeface="Meiryo" panose="020B0604030504040204" pitchFamily="34" charset="-128"/>
                <a:ea typeface="Meiryo" panose="020B0604030504040204" pitchFamily="34" charset="-128"/>
              </a:rPr>
              <a:t>の</a:t>
            </a:r>
            <a:r>
              <a:rPr kumimoji="1" lang="ja-JP" altLang="en-US">
                <a:latin typeface="Meiryo" panose="020B0604030504040204" pitchFamily="34" charset="-128"/>
                <a:ea typeface="Meiryo" panose="020B0604030504040204" pitchFamily="34" charset="-128"/>
              </a:rPr>
              <a:t>事業継続計画（</a:t>
            </a:r>
            <a:r>
              <a:rPr kumimoji="1" lang="en-US" altLang="ja-JP" dirty="0">
                <a:latin typeface="Meiryo" panose="020B0604030504040204" pitchFamily="34" charset="-128"/>
                <a:ea typeface="Meiryo" panose="020B0604030504040204" pitchFamily="34" charset="-128"/>
              </a:rPr>
              <a:t>BCP</a:t>
            </a:r>
            <a:r>
              <a:rPr kumimoji="1" lang="ja-JP" altLang="en-US">
                <a:latin typeface="Meiryo" panose="020B0604030504040204" pitchFamily="34" charset="-128"/>
                <a:ea typeface="Meiryo" panose="020B0604030504040204" pitchFamily="34" charset="-128"/>
              </a:rPr>
              <a:t>）を進める</a:t>
            </a:r>
          </a:p>
        </p:txBody>
      </p:sp>
    </p:spTree>
    <p:extLst>
      <p:ext uri="{BB962C8B-B14F-4D97-AF65-F5344CB8AC3E}">
        <p14:creationId xmlns:p14="http://schemas.microsoft.com/office/powerpoint/2010/main" val="1250610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B7FB43B-D9FB-2E0D-323D-920E9D99DA8A}"/>
              </a:ext>
            </a:extLst>
          </p:cNvPr>
          <p:cNvSpPr/>
          <p:nvPr/>
        </p:nvSpPr>
        <p:spPr>
          <a:xfrm>
            <a:off x="371476" y="234176"/>
            <a:ext cx="11372850" cy="13079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DC1A08EA-D2A2-EAA5-1922-C66F909B9A23}"/>
              </a:ext>
            </a:extLst>
          </p:cNvPr>
          <p:cNvPicPr>
            <a:picLocks noChangeAspect="1"/>
          </p:cNvPicPr>
          <p:nvPr/>
        </p:nvPicPr>
        <p:blipFill>
          <a:blip r:embed="rId2"/>
          <a:stretch>
            <a:fillRect/>
          </a:stretch>
        </p:blipFill>
        <p:spPr>
          <a:xfrm>
            <a:off x="3845969" y="4647078"/>
            <a:ext cx="3088725" cy="2051535"/>
          </a:xfrm>
          <a:prstGeom prst="rect">
            <a:avLst/>
          </a:prstGeom>
        </p:spPr>
      </p:pic>
      <p:sp>
        <p:nvSpPr>
          <p:cNvPr id="15" name="テキスト ボックス 14">
            <a:extLst>
              <a:ext uri="{FF2B5EF4-FFF2-40B4-BE49-F238E27FC236}">
                <a16:creationId xmlns:a16="http://schemas.microsoft.com/office/drawing/2014/main" id="{55AE132A-E390-1BDD-5024-C0BE5336AE30}"/>
              </a:ext>
            </a:extLst>
          </p:cNvPr>
          <p:cNvSpPr txBox="1"/>
          <p:nvPr/>
        </p:nvSpPr>
        <p:spPr>
          <a:xfrm>
            <a:off x="400052" y="262751"/>
            <a:ext cx="2693194" cy="646331"/>
          </a:xfrm>
          <a:prstGeom prst="rect">
            <a:avLst/>
          </a:prstGeom>
          <a:noFill/>
        </p:spPr>
        <p:txBody>
          <a:bodyPr wrap="square">
            <a:spAutoFit/>
          </a:bodyPr>
          <a:lstStyle/>
          <a:p>
            <a:r>
              <a:rPr kumimoji="1" lang="ja-JP" altLang="en-US" sz="1800">
                <a:latin typeface="Meiryo" panose="020B0604030504040204" pitchFamily="34" charset="-128"/>
                <a:ea typeface="Meiryo" panose="020B0604030504040204" pitchFamily="34" charset="-128"/>
              </a:rPr>
              <a:t>さあ！</a:t>
            </a:r>
            <a:br>
              <a:rPr kumimoji="1" lang="en-US" altLang="ja-JP" sz="1800" dirty="0">
                <a:latin typeface="Meiryo" panose="020B0604030504040204" pitchFamily="34" charset="-128"/>
                <a:ea typeface="Meiryo" panose="020B0604030504040204" pitchFamily="34" charset="-128"/>
              </a:rPr>
            </a:br>
            <a:r>
              <a:rPr kumimoji="1" lang="ja-JP" altLang="en-US" sz="1800">
                <a:latin typeface="Meiryo" panose="020B0604030504040204" pitchFamily="34" charset="-128"/>
                <a:ea typeface="Meiryo" panose="020B0604030504040204" pitchFamily="34" charset="-128"/>
              </a:rPr>
              <a:t>皆で創業しよう！！</a:t>
            </a:r>
            <a:endParaRPr lang="ja-JP" altLang="en-US"/>
          </a:p>
        </p:txBody>
      </p:sp>
      <p:sp>
        <p:nvSpPr>
          <p:cNvPr id="7" name="テキスト ボックス 6">
            <a:extLst>
              <a:ext uri="{FF2B5EF4-FFF2-40B4-BE49-F238E27FC236}">
                <a16:creationId xmlns:a16="http://schemas.microsoft.com/office/drawing/2014/main" id="{047E7BEA-DA81-46F2-4915-8C43397BA8D0}"/>
              </a:ext>
            </a:extLst>
          </p:cNvPr>
          <p:cNvSpPr txBox="1"/>
          <p:nvPr/>
        </p:nvSpPr>
        <p:spPr>
          <a:xfrm>
            <a:off x="184242" y="4776970"/>
            <a:ext cx="3937130" cy="1985159"/>
          </a:xfrm>
          <a:prstGeom prst="rect">
            <a:avLst/>
          </a:prstGeom>
          <a:noFill/>
        </p:spPr>
        <p:txBody>
          <a:bodyPr wrap="square" rtlCol="0">
            <a:spAutoFit/>
          </a:bodyPr>
          <a:lstStyle/>
          <a:p>
            <a:r>
              <a:rPr kumimoji="1" lang="ja-JP" altLang="en-US" sz="1400">
                <a:latin typeface="Meiryo" panose="020B0604030504040204" pitchFamily="34" charset="-128"/>
                <a:ea typeface="Meiryo" panose="020B0604030504040204" pitchFamily="34" charset="-128"/>
              </a:rPr>
              <a:t>入力項目はこ・れ・だ・け</a:t>
            </a:r>
            <a:r>
              <a:rPr kumimoji="1" lang="en-US" altLang="ja-JP" sz="1400" dirty="0">
                <a:latin typeface="Meiryo" panose="020B0604030504040204" pitchFamily="34" charset="-128"/>
                <a:ea typeface="Meiryo" panose="020B0604030504040204" pitchFamily="34" charset="-128"/>
              </a:rPr>
              <a:t>!</a:t>
            </a:r>
          </a:p>
          <a:p>
            <a:endParaRPr kumimoji="1" lang="en-US" altLang="ja-JP" sz="1400" dirty="0">
              <a:latin typeface="Meiryo" panose="020B0604030504040204" pitchFamily="34" charset="-128"/>
              <a:ea typeface="Meiryo" panose="020B0604030504040204" pitchFamily="34" charset="-128"/>
            </a:endParaRPr>
          </a:p>
          <a:p>
            <a:r>
              <a:rPr lang="ja-JP" altLang="en-US" sz="1050">
                <a:latin typeface="Meiryo" panose="020B0604030504040204" pitchFamily="34" charset="-128"/>
                <a:ea typeface="Meiryo" panose="020B0604030504040204" pitchFamily="34" charset="-128"/>
              </a:rPr>
              <a:t>何をどれだけ売るか？</a:t>
            </a:r>
            <a:endParaRPr lang="en-US" altLang="ja-JP" sz="1050" dirty="0">
              <a:latin typeface="Meiryo" panose="020B0604030504040204" pitchFamily="34" charset="-128"/>
              <a:ea typeface="Meiryo" panose="020B0604030504040204" pitchFamily="34" charset="-128"/>
            </a:endParaRPr>
          </a:p>
          <a:p>
            <a:r>
              <a:rPr kumimoji="1" lang="ja-JP" altLang="en-US" sz="1050">
                <a:latin typeface="Meiryo" panose="020B0604030504040204" pitchFamily="34" charset="-128"/>
                <a:ea typeface="Meiryo" panose="020B0604030504040204" pitchFamily="34" charset="-128"/>
              </a:rPr>
              <a:t>原価はいくらだろう？</a:t>
            </a:r>
            <a:endParaRPr lang="en-US" altLang="ja-JP" sz="1050" dirty="0">
              <a:latin typeface="Meiryo" panose="020B0604030504040204" pitchFamily="34" charset="-128"/>
              <a:ea typeface="Meiryo" panose="020B0604030504040204" pitchFamily="34" charset="-128"/>
            </a:endParaRPr>
          </a:p>
          <a:p>
            <a:r>
              <a:rPr kumimoji="1" lang="ja-JP" altLang="en-US" sz="1050">
                <a:latin typeface="Meiryo" panose="020B0604030504040204" pitchFamily="34" charset="-128"/>
                <a:ea typeface="Meiryo" panose="020B0604030504040204" pitchFamily="34" charset="-128"/>
              </a:rPr>
              <a:t>どんな設備を準備する？</a:t>
            </a:r>
            <a:endParaRPr kumimoji="1" lang="en-US" altLang="ja-JP" sz="1050" dirty="0">
              <a:latin typeface="Meiryo" panose="020B0604030504040204" pitchFamily="34" charset="-128"/>
              <a:ea typeface="Meiryo" panose="020B0604030504040204" pitchFamily="34" charset="-128"/>
            </a:endParaRPr>
          </a:p>
          <a:p>
            <a:r>
              <a:rPr lang="ja-JP" altLang="en-US" sz="1050">
                <a:latin typeface="Meiryo" panose="020B0604030504040204" pitchFamily="34" charset="-128"/>
                <a:ea typeface="Meiryo" panose="020B0604030504040204" pitchFamily="34" charset="-128"/>
              </a:rPr>
              <a:t>毎月かかる経費は？</a:t>
            </a:r>
            <a:endParaRPr lang="en-US" altLang="ja-JP" sz="1050" dirty="0">
              <a:latin typeface="Meiryo" panose="020B0604030504040204" pitchFamily="34" charset="-128"/>
              <a:ea typeface="Meiryo" panose="020B0604030504040204" pitchFamily="34" charset="-128"/>
            </a:endParaRPr>
          </a:p>
          <a:p>
            <a:endParaRPr lang="en-US" altLang="ja-JP" sz="1050" dirty="0">
              <a:latin typeface="Meiryo" panose="020B0604030504040204" pitchFamily="34" charset="-128"/>
              <a:ea typeface="Meiryo" panose="020B0604030504040204" pitchFamily="34" charset="-128"/>
            </a:endParaRPr>
          </a:p>
          <a:p>
            <a:r>
              <a:rPr lang="ja-JP" altLang="en-US" sz="1050">
                <a:latin typeface="Meiryo" panose="020B0604030504040204" pitchFamily="34" charset="-128"/>
                <a:ea typeface="Meiryo" panose="020B0604030504040204" pitchFamily="34" charset="-128"/>
              </a:rPr>
              <a:t>あとは、結果を御覧じろ</a:t>
            </a:r>
            <a:endParaRPr lang="en-US" altLang="ja-JP" sz="1050" dirty="0">
              <a:latin typeface="Meiryo" panose="020B0604030504040204" pitchFamily="34" charset="-128"/>
              <a:ea typeface="Meiryo" panose="020B0604030504040204" pitchFamily="34" charset="-128"/>
            </a:endParaRPr>
          </a:p>
          <a:p>
            <a:endParaRPr lang="en-US" altLang="ja-JP" sz="1600" dirty="0">
              <a:latin typeface="Meiryo" panose="020B0604030504040204" pitchFamily="34" charset="-128"/>
              <a:ea typeface="Meiryo" panose="020B0604030504040204" pitchFamily="34" charset="-128"/>
            </a:endParaRPr>
          </a:p>
          <a:p>
            <a:endParaRPr kumimoji="1" lang="en-US" altLang="ja-JP" sz="1600" dirty="0">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A5F251D0-A4F6-31A6-FE97-300BD62B862F}"/>
              </a:ext>
            </a:extLst>
          </p:cNvPr>
          <p:cNvSpPr txBox="1"/>
          <p:nvPr/>
        </p:nvSpPr>
        <p:spPr>
          <a:xfrm>
            <a:off x="8038296" y="4653860"/>
            <a:ext cx="3909128" cy="1115690"/>
          </a:xfrm>
          <a:prstGeom prst="rect">
            <a:avLst/>
          </a:prstGeom>
          <a:noFill/>
        </p:spPr>
        <p:txBody>
          <a:bodyPr wrap="square" rtlCol="0">
            <a:spAutoFit/>
          </a:bodyPr>
          <a:lstStyle/>
          <a:p>
            <a:r>
              <a:rPr kumimoji="1" lang="ja-JP" altLang="en-US" sz="1400">
                <a:latin typeface="Meiryo" panose="020B0604030504040204" pitchFamily="34" charset="-128"/>
                <a:ea typeface="Meiryo" panose="020B0604030504040204" pitchFamily="34" charset="-128"/>
              </a:rPr>
              <a:t>なんたって、無料で正確</a:t>
            </a:r>
            <a:endParaRPr kumimoji="1" lang="en-US" altLang="ja-JP" sz="1400" dirty="0">
              <a:latin typeface="Meiryo" panose="020B0604030504040204" pitchFamily="34" charset="-128"/>
              <a:ea typeface="Meiryo" panose="020B0604030504040204" pitchFamily="34" charset="-128"/>
            </a:endParaRPr>
          </a:p>
          <a:p>
            <a:r>
              <a:rPr kumimoji="1" lang="ja-JP" altLang="en-US" sz="1050">
                <a:latin typeface="Meiryo" panose="020B0604030504040204" pitchFamily="34" charset="-128"/>
                <a:ea typeface="Meiryo" panose="020B0604030504040204" pitchFamily="34" charset="-128"/>
              </a:rPr>
              <a:t>自分が知り合いの事業再構築補助金の事業計画を作ろうとしたけど、</a:t>
            </a:r>
            <a:r>
              <a:rPr kumimoji="1" lang="en-US" altLang="ja-JP" sz="1050" dirty="0">
                <a:latin typeface="Meiryo" panose="020B0604030504040204" pitchFamily="34" charset="-128"/>
                <a:ea typeface="Meiryo" panose="020B0604030504040204" pitchFamily="34" charset="-128"/>
              </a:rPr>
              <a:t>web</a:t>
            </a:r>
            <a:r>
              <a:rPr lang="ja-JP" altLang="en-US" sz="1050">
                <a:latin typeface="Meiryo" panose="020B0604030504040204" pitchFamily="34" charset="-128"/>
                <a:ea typeface="Meiryo" panose="020B0604030504040204" pitchFamily="34" charset="-128"/>
              </a:rPr>
              <a:t>を見たけど、この計算をしてくださいというけど、結構面倒じゃん！って思ったので素人が頑張って作ったサイトだから無料です。（</a:t>
            </a:r>
            <a:r>
              <a:rPr lang="en-US" altLang="ja-JP" sz="1050" dirty="0">
                <a:latin typeface="Meiryo" panose="020B0604030504040204" pitchFamily="34" charset="-128"/>
                <a:ea typeface="Meiryo" panose="020B0604030504040204" pitchFamily="34" charset="-128"/>
              </a:rPr>
              <a:t>2023.10.31</a:t>
            </a:r>
            <a:r>
              <a:rPr lang="ja-JP" altLang="en-US" sz="1050">
                <a:latin typeface="Meiryo" panose="020B0604030504040204" pitchFamily="34" charset="-128"/>
                <a:ea typeface="Meiryo" panose="020B0604030504040204" pitchFamily="34" charset="-128"/>
              </a:rPr>
              <a:t>ﾏﾃﾞ）</a:t>
            </a:r>
            <a:endParaRPr lang="en-US" altLang="ja-JP" sz="1050" dirty="0">
              <a:latin typeface="Meiryo" panose="020B0604030504040204" pitchFamily="34" charset="-128"/>
              <a:ea typeface="Meiryo" panose="020B0604030504040204" pitchFamily="34" charset="-128"/>
            </a:endParaRPr>
          </a:p>
          <a:p>
            <a:r>
              <a:rPr kumimoji="1" lang="ja-JP" altLang="en-US" sz="1050">
                <a:latin typeface="Meiryo" panose="020B0604030504040204" pitchFamily="34" charset="-128"/>
                <a:ea typeface="Meiryo" panose="020B0604030504040204" pitchFamily="34" charset="-128"/>
              </a:rPr>
              <a:t>それ以降は、サイトを充実化させるかも</a:t>
            </a:r>
            <a:endParaRPr kumimoji="1" lang="en-US" altLang="ja-JP" sz="1050" dirty="0">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0C35D96E-6DC1-F17C-6B10-40CC87E12B97}"/>
              </a:ext>
            </a:extLst>
          </p:cNvPr>
          <p:cNvSpPr txBox="1"/>
          <p:nvPr/>
        </p:nvSpPr>
        <p:spPr>
          <a:xfrm>
            <a:off x="7304049" y="341778"/>
            <a:ext cx="2297002" cy="1200329"/>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1,</a:t>
            </a:r>
            <a:r>
              <a:rPr kumimoji="1" lang="ja-JP" altLang="en-US">
                <a:latin typeface="Meiryo" panose="020B0604030504040204" pitchFamily="34" charset="-128"/>
                <a:ea typeface="Meiryo" panose="020B0604030504040204" pitchFamily="34" charset="-128"/>
              </a:rPr>
              <a:t>数字入力</a:t>
            </a:r>
            <a:endParaRPr kumimoji="1"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2,</a:t>
            </a:r>
            <a:r>
              <a:rPr lang="ja-JP" altLang="en-US">
                <a:latin typeface="Meiryo" panose="020B0604030504040204" pitchFamily="34" charset="-128"/>
                <a:ea typeface="Meiryo" panose="020B0604030504040204" pitchFamily="34" charset="-128"/>
              </a:rPr>
              <a:t>ちょっと勉強</a:t>
            </a:r>
            <a:endParaRPr lang="en-US" altLang="ja-JP" dirty="0">
              <a:latin typeface="Meiryo" panose="020B0604030504040204" pitchFamily="34" charset="-128"/>
              <a:ea typeface="Meiryo" panose="020B0604030504040204" pitchFamily="34" charset="-128"/>
            </a:endParaRPr>
          </a:p>
          <a:p>
            <a:r>
              <a:rPr kumimoji="1" lang="en-US" altLang="ja-JP" dirty="0">
                <a:latin typeface="Meiryo" panose="020B0604030504040204" pitchFamily="34" charset="-128"/>
                <a:ea typeface="Meiryo" panose="020B0604030504040204" pitchFamily="34" charset="-128"/>
              </a:rPr>
              <a:t>3,</a:t>
            </a:r>
            <a:r>
              <a:rPr kumimoji="1" lang="ja-JP" altLang="en-US">
                <a:latin typeface="Meiryo" panose="020B0604030504040204" pitchFamily="34" charset="-128"/>
                <a:ea typeface="Meiryo" panose="020B0604030504040204" pitchFamily="34" charset="-128"/>
              </a:rPr>
              <a:t>再入力</a:t>
            </a:r>
            <a:endParaRPr kumimoji="1"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4,</a:t>
            </a:r>
            <a:r>
              <a:rPr lang="ja-JP" altLang="en-US">
                <a:latin typeface="Meiryo" panose="020B0604030504040204" pitchFamily="34" charset="-128"/>
                <a:ea typeface="Meiryo" panose="020B0604030504040204" pitchFamily="34" charset="-128"/>
              </a:rPr>
              <a:t>あとはあなた次第</a:t>
            </a:r>
            <a:endParaRPr kumimoji="1" lang="ja-JP" altLang="en-US">
              <a:latin typeface="Meiryo" panose="020B0604030504040204" pitchFamily="34" charset="-128"/>
              <a:ea typeface="Meiryo" panose="020B0604030504040204" pitchFamily="34" charset="-128"/>
            </a:endParaRPr>
          </a:p>
        </p:txBody>
      </p:sp>
      <p:pic>
        <p:nvPicPr>
          <p:cNvPr id="3" name="図 2">
            <a:extLst>
              <a:ext uri="{FF2B5EF4-FFF2-40B4-BE49-F238E27FC236}">
                <a16:creationId xmlns:a16="http://schemas.microsoft.com/office/drawing/2014/main" id="{80874E05-78BF-714A-BACA-28000E73EA22}"/>
              </a:ext>
            </a:extLst>
          </p:cNvPr>
          <p:cNvPicPr>
            <a:picLocks noChangeAspect="1"/>
          </p:cNvPicPr>
          <p:nvPr/>
        </p:nvPicPr>
        <p:blipFill>
          <a:blip r:embed="rId3"/>
          <a:stretch>
            <a:fillRect/>
          </a:stretch>
        </p:blipFill>
        <p:spPr>
          <a:xfrm>
            <a:off x="184242" y="1826462"/>
            <a:ext cx="2646228" cy="2677656"/>
          </a:xfrm>
          <a:prstGeom prst="rect">
            <a:avLst/>
          </a:prstGeom>
        </p:spPr>
      </p:pic>
      <p:pic>
        <p:nvPicPr>
          <p:cNvPr id="14" name="図 13">
            <a:extLst>
              <a:ext uri="{FF2B5EF4-FFF2-40B4-BE49-F238E27FC236}">
                <a16:creationId xmlns:a16="http://schemas.microsoft.com/office/drawing/2014/main" id="{E0E0F653-5DF5-2076-3C6E-3ABAECDCAFF8}"/>
              </a:ext>
            </a:extLst>
          </p:cNvPr>
          <p:cNvPicPr>
            <a:picLocks noChangeAspect="1"/>
          </p:cNvPicPr>
          <p:nvPr/>
        </p:nvPicPr>
        <p:blipFill>
          <a:blip r:embed="rId4"/>
          <a:stretch>
            <a:fillRect/>
          </a:stretch>
        </p:blipFill>
        <p:spPr>
          <a:xfrm>
            <a:off x="3845969" y="2217494"/>
            <a:ext cx="2651215" cy="2051535"/>
          </a:xfrm>
          <a:prstGeom prst="rect">
            <a:avLst/>
          </a:prstGeom>
        </p:spPr>
      </p:pic>
      <p:grpSp>
        <p:nvGrpSpPr>
          <p:cNvPr id="22" name="グループ化 21">
            <a:extLst>
              <a:ext uri="{FF2B5EF4-FFF2-40B4-BE49-F238E27FC236}">
                <a16:creationId xmlns:a16="http://schemas.microsoft.com/office/drawing/2014/main" id="{F6C479AC-2B9F-9F97-D7F3-9247E904AC5F}"/>
              </a:ext>
            </a:extLst>
          </p:cNvPr>
          <p:cNvGrpSpPr/>
          <p:nvPr/>
        </p:nvGrpSpPr>
        <p:grpSpPr>
          <a:xfrm>
            <a:off x="7304049" y="1974952"/>
            <a:ext cx="4103934" cy="2464868"/>
            <a:chOff x="7304049" y="1718475"/>
            <a:chExt cx="4103934" cy="2464868"/>
          </a:xfrm>
        </p:grpSpPr>
        <p:pic>
          <p:nvPicPr>
            <p:cNvPr id="16" name="図 15">
              <a:extLst>
                <a:ext uri="{FF2B5EF4-FFF2-40B4-BE49-F238E27FC236}">
                  <a16:creationId xmlns:a16="http://schemas.microsoft.com/office/drawing/2014/main" id="{8B51BB85-148C-96C5-3369-9F41D7956923}"/>
                </a:ext>
              </a:extLst>
            </p:cNvPr>
            <p:cNvPicPr>
              <a:picLocks noChangeAspect="1"/>
            </p:cNvPicPr>
            <p:nvPr/>
          </p:nvPicPr>
          <p:blipFill>
            <a:blip r:embed="rId5"/>
            <a:stretch>
              <a:fillRect/>
            </a:stretch>
          </p:blipFill>
          <p:spPr>
            <a:xfrm>
              <a:off x="7304049" y="1718475"/>
              <a:ext cx="3297069" cy="2294077"/>
            </a:xfrm>
            <a:prstGeom prst="rect">
              <a:avLst/>
            </a:prstGeom>
          </p:spPr>
        </p:pic>
        <p:pic>
          <p:nvPicPr>
            <p:cNvPr id="18" name="図 17">
              <a:extLst>
                <a:ext uri="{FF2B5EF4-FFF2-40B4-BE49-F238E27FC236}">
                  <a16:creationId xmlns:a16="http://schemas.microsoft.com/office/drawing/2014/main" id="{437D2F51-50B1-B834-68FE-1F7FEAC8B8B9}"/>
                </a:ext>
              </a:extLst>
            </p:cNvPr>
            <p:cNvPicPr>
              <a:picLocks noChangeAspect="1"/>
            </p:cNvPicPr>
            <p:nvPr/>
          </p:nvPicPr>
          <p:blipFill>
            <a:blip r:embed="rId6"/>
            <a:stretch>
              <a:fillRect/>
            </a:stretch>
          </p:blipFill>
          <p:spPr>
            <a:xfrm>
              <a:off x="9996646" y="2901092"/>
              <a:ext cx="1411337" cy="1282251"/>
            </a:xfrm>
            <a:prstGeom prst="rect">
              <a:avLst/>
            </a:prstGeom>
          </p:spPr>
        </p:pic>
      </p:grpSp>
      <p:sp>
        <p:nvSpPr>
          <p:cNvPr id="26" name="正方形/長方形 25">
            <a:extLst>
              <a:ext uri="{FF2B5EF4-FFF2-40B4-BE49-F238E27FC236}">
                <a16:creationId xmlns:a16="http://schemas.microsoft.com/office/drawing/2014/main" id="{6FD2E0B1-0A1E-82A1-091C-720E40EEC41C}"/>
              </a:ext>
            </a:extLst>
          </p:cNvPr>
          <p:cNvSpPr/>
          <p:nvPr/>
        </p:nvSpPr>
        <p:spPr>
          <a:xfrm>
            <a:off x="6003635" y="2967335"/>
            <a:ext cx="184730" cy="923330"/>
          </a:xfrm>
          <a:prstGeom prst="rect">
            <a:avLst/>
          </a:prstGeom>
          <a:noFill/>
        </p:spPr>
        <p:txBody>
          <a:bodyPr wrap="none" lIns="91440" tIns="45720" rIns="91440" bIns="45720">
            <a:spAutoFit/>
          </a:bodyPr>
          <a:lstStyle/>
          <a:p>
            <a:pPr algn="ctr"/>
            <a:endParaRPr lang="ja-JP" altLang="en-US" sz="5400" b="1" cap="none" spc="0">
              <a:ln w="22225">
                <a:solidFill>
                  <a:schemeClr val="accent2"/>
                </a:solidFill>
                <a:prstDash val="solid"/>
              </a:ln>
              <a:solidFill>
                <a:schemeClr val="accent2">
                  <a:lumMod val="40000"/>
                  <a:lumOff val="60000"/>
                </a:schemeClr>
              </a:solidFill>
              <a:effectLst/>
            </a:endParaRPr>
          </a:p>
        </p:txBody>
      </p:sp>
      <p:sp>
        <p:nvSpPr>
          <p:cNvPr id="31" name="正方形/長方形 30">
            <a:extLst>
              <a:ext uri="{FF2B5EF4-FFF2-40B4-BE49-F238E27FC236}">
                <a16:creationId xmlns:a16="http://schemas.microsoft.com/office/drawing/2014/main" id="{1C7C38A6-6434-9792-BA9E-2278166EE53B}"/>
              </a:ext>
            </a:extLst>
          </p:cNvPr>
          <p:cNvSpPr/>
          <p:nvPr/>
        </p:nvSpPr>
        <p:spPr>
          <a:xfrm>
            <a:off x="3297450" y="1626268"/>
            <a:ext cx="4185761" cy="461665"/>
          </a:xfrm>
          <a:prstGeom prst="rect">
            <a:avLst/>
          </a:prstGeom>
          <a:noFill/>
        </p:spPr>
        <p:txBody>
          <a:bodyPr wrap="none" lIns="91440" tIns="45720" rIns="91440" bIns="45720">
            <a:spAutoFit/>
          </a:bodyPr>
          <a:lstStyle/>
          <a:p>
            <a:pPr algn="ctr"/>
            <a:r>
              <a:rPr lang="ja-JP" altLang="en-US" sz="2400" b="1" cap="none" spc="0">
                <a:ln w="22225">
                  <a:solidFill>
                    <a:schemeClr val="accent2"/>
                  </a:solidFill>
                  <a:prstDash val="solid"/>
                </a:ln>
                <a:solidFill>
                  <a:schemeClr val="accent2">
                    <a:lumMod val="40000"/>
                    <a:lumOff val="60000"/>
                  </a:schemeClr>
                </a:solidFill>
                <a:effectLst/>
                <a:latin typeface="Meiryo" panose="020B0604030504040204" pitchFamily="34" charset="-128"/>
                <a:ea typeface="Meiryo" panose="020B0604030504040204" pitchFamily="34" charset="-128"/>
              </a:rPr>
              <a:t>そんな不安を払拭します！！</a:t>
            </a:r>
          </a:p>
        </p:txBody>
      </p:sp>
      <p:sp>
        <p:nvSpPr>
          <p:cNvPr id="2" name="スライド番号プレースホルダー 1">
            <a:extLst>
              <a:ext uri="{FF2B5EF4-FFF2-40B4-BE49-F238E27FC236}">
                <a16:creationId xmlns:a16="http://schemas.microsoft.com/office/drawing/2014/main" id="{93C677D2-AB09-511C-74D6-F4976F22FC88}"/>
              </a:ext>
            </a:extLst>
          </p:cNvPr>
          <p:cNvSpPr>
            <a:spLocks noGrp="1"/>
          </p:cNvSpPr>
          <p:nvPr>
            <p:ph type="sldNum" sz="quarter" idx="12"/>
          </p:nvPr>
        </p:nvSpPr>
        <p:spPr/>
        <p:txBody>
          <a:bodyPr/>
          <a:lstStyle/>
          <a:p>
            <a:fld id="{E61F4188-B6B2-554C-B817-58ED113A9268}" type="slidenum">
              <a:rPr kumimoji="1" lang="ja-JP" altLang="en-US" smtClean="0"/>
              <a:t>4</a:t>
            </a:fld>
            <a:endParaRPr kumimoji="1" lang="ja-JP" altLang="en-US"/>
          </a:p>
        </p:txBody>
      </p:sp>
    </p:spTree>
    <p:extLst>
      <p:ext uri="{BB962C8B-B14F-4D97-AF65-F5344CB8AC3E}">
        <p14:creationId xmlns:p14="http://schemas.microsoft.com/office/powerpoint/2010/main" val="2836459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B7FB43B-D9FB-2E0D-323D-920E9D99DA8A}"/>
              </a:ext>
            </a:extLst>
          </p:cNvPr>
          <p:cNvSpPr/>
          <p:nvPr/>
        </p:nvSpPr>
        <p:spPr>
          <a:xfrm>
            <a:off x="371476" y="234175"/>
            <a:ext cx="11372850" cy="15088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5AE132A-E390-1BDD-5024-C0BE5336AE30}"/>
              </a:ext>
            </a:extLst>
          </p:cNvPr>
          <p:cNvSpPr txBox="1"/>
          <p:nvPr/>
        </p:nvSpPr>
        <p:spPr>
          <a:xfrm>
            <a:off x="400052" y="262751"/>
            <a:ext cx="2693194" cy="646331"/>
          </a:xfrm>
          <a:prstGeom prst="rect">
            <a:avLst/>
          </a:prstGeom>
          <a:noFill/>
        </p:spPr>
        <p:txBody>
          <a:bodyPr wrap="square">
            <a:spAutoFit/>
          </a:bodyPr>
          <a:lstStyle/>
          <a:p>
            <a:r>
              <a:rPr kumimoji="1" lang="ja-JP" altLang="en-US" sz="1800">
                <a:latin typeface="Meiryo" panose="020B0604030504040204" pitchFamily="34" charset="-128"/>
                <a:ea typeface="Meiryo" panose="020B0604030504040204" pitchFamily="34" charset="-128"/>
              </a:rPr>
              <a:t>さあ！</a:t>
            </a:r>
            <a:br>
              <a:rPr kumimoji="1" lang="en-US" altLang="ja-JP" sz="1800" dirty="0">
                <a:latin typeface="Meiryo" panose="020B0604030504040204" pitchFamily="34" charset="-128"/>
                <a:ea typeface="Meiryo" panose="020B0604030504040204" pitchFamily="34" charset="-128"/>
              </a:rPr>
            </a:br>
            <a:r>
              <a:rPr kumimoji="1" lang="ja-JP" altLang="en-US" sz="1800">
                <a:latin typeface="Meiryo" panose="020B0604030504040204" pitchFamily="34" charset="-128"/>
                <a:ea typeface="Meiryo" panose="020B0604030504040204" pitchFamily="34" charset="-128"/>
              </a:rPr>
              <a:t>皆で創業しよう！！</a:t>
            </a:r>
            <a:endParaRPr lang="ja-JP" altLang="en-US"/>
          </a:p>
        </p:txBody>
      </p:sp>
      <p:sp>
        <p:nvSpPr>
          <p:cNvPr id="16" name="テキスト ボックス 15">
            <a:extLst>
              <a:ext uri="{FF2B5EF4-FFF2-40B4-BE49-F238E27FC236}">
                <a16:creationId xmlns:a16="http://schemas.microsoft.com/office/drawing/2014/main" id="{64638C22-E564-F05D-3FB2-930C0CE8AC80}"/>
              </a:ext>
            </a:extLst>
          </p:cNvPr>
          <p:cNvSpPr txBox="1"/>
          <p:nvPr/>
        </p:nvSpPr>
        <p:spPr>
          <a:xfrm>
            <a:off x="7304049" y="341778"/>
            <a:ext cx="2297002" cy="1200329"/>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1,</a:t>
            </a:r>
            <a:r>
              <a:rPr kumimoji="1" lang="ja-JP" altLang="en-US">
                <a:latin typeface="Meiryo" panose="020B0604030504040204" pitchFamily="34" charset="-128"/>
                <a:ea typeface="Meiryo" panose="020B0604030504040204" pitchFamily="34" charset="-128"/>
              </a:rPr>
              <a:t>数字入力</a:t>
            </a:r>
            <a:endParaRPr kumimoji="1"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2,</a:t>
            </a:r>
            <a:r>
              <a:rPr lang="ja-JP" altLang="en-US">
                <a:latin typeface="Meiryo" panose="020B0604030504040204" pitchFamily="34" charset="-128"/>
                <a:ea typeface="Meiryo" panose="020B0604030504040204" pitchFamily="34" charset="-128"/>
              </a:rPr>
              <a:t>ちょっと勉強</a:t>
            </a:r>
            <a:endParaRPr lang="en-US" altLang="ja-JP" dirty="0">
              <a:latin typeface="Meiryo" panose="020B0604030504040204" pitchFamily="34" charset="-128"/>
              <a:ea typeface="Meiryo" panose="020B0604030504040204" pitchFamily="34" charset="-128"/>
            </a:endParaRPr>
          </a:p>
          <a:p>
            <a:r>
              <a:rPr kumimoji="1" lang="en-US" altLang="ja-JP" dirty="0">
                <a:latin typeface="Meiryo" panose="020B0604030504040204" pitchFamily="34" charset="-128"/>
                <a:ea typeface="Meiryo" panose="020B0604030504040204" pitchFamily="34" charset="-128"/>
              </a:rPr>
              <a:t>3,</a:t>
            </a:r>
            <a:r>
              <a:rPr kumimoji="1" lang="ja-JP" altLang="en-US">
                <a:latin typeface="Meiryo" panose="020B0604030504040204" pitchFamily="34" charset="-128"/>
                <a:ea typeface="Meiryo" panose="020B0604030504040204" pitchFamily="34" charset="-128"/>
              </a:rPr>
              <a:t>再入力</a:t>
            </a:r>
            <a:endParaRPr kumimoji="1"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4,</a:t>
            </a:r>
            <a:r>
              <a:rPr lang="ja-JP" altLang="en-US">
                <a:latin typeface="Meiryo" panose="020B0604030504040204" pitchFamily="34" charset="-128"/>
                <a:ea typeface="Meiryo" panose="020B0604030504040204" pitchFamily="34" charset="-128"/>
              </a:rPr>
              <a:t>あとはあなた次第</a:t>
            </a:r>
            <a:endParaRPr kumimoji="1" lang="ja-JP" altLang="en-US">
              <a:latin typeface="Meiryo" panose="020B0604030504040204" pitchFamily="34" charset="-128"/>
              <a:ea typeface="Meiryo" panose="020B0604030504040204" pitchFamily="34" charset="-128"/>
            </a:endParaRPr>
          </a:p>
        </p:txBody>
      </p:sp>
      <p:sp>
        <p:nvSpPr>
          <p:cNvPr id="31" name="角丸四角形 30">
            <a:extLst>
              <a:ext uri="{FF2B5EF4-FFF2-40B4-BE49-F238E27FC236}">
                <a16:creationId xmlns:a16="http://schemas.microsoft.com/office/drawing/2014/main" id="{463FA002-3BC1-A18A-E115-A405802A5255}"/>
              </a:ext>
            </a:extLst>
          </p:cNvPr>
          <p:cNvSpPr/>
          <p:nvPr/>
        </p:nvSpPr>
        <p:spPr>
          <a:xfrm>
            <a:off x="728663" y="2300288"/>
            <a:ext cx="4800600" cy="432353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t>では入力してみましょう</a:t>
            </a:r>
            <a:endParaRPr kumimoji="1" lang="en-US" altLang="ja-JP" sz="2400" dirty="0"/>
          </a:p>
          <a:p>
            <a:pPr algn="ctr"/>
            <a:endParaRPr kumimoji="1" lang="ja-JP" altLang="en-US" sz="2400"/>
          </a:p>
        </p:txBody>
      </p:sp>
      <p:sp>
        <p:nvSpPr>
          <p:cNvPr id="32" name="角丸四角形 31">
            <a:extLst>
              <a:ext uri="{FF2B5EF4-FFF2-40B4-BE49-F238E27FC236}">
                <a16:creationId xmlns:a16="http://schemas.microsoft.com/office/drawing/2014/main" id="{E52976CA-D4CA-1DFB-7298-B0605B7AC4EA}"/>
              </a:ext>
            </a:extLst>
          </p:cNvPr>
          <p:cNvSpPr/>
          <p:nvPr/>
        </p:nvSpPr>
        <p:spPr>
          <a:xfrm>
            <a:off x="6662739" y="2300287"/>
            <a:ext cx="4800600" cy="432353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t>ちょっとお勉強</a:t>
            </a:r>
          </a:p>
        </p:txBody>
      </p:sp>
      <p:sp>
        <p:nvSpPr>
          <p:cNvPr id="3" name="テキスト ボックス 2">
            <a:extLst>
              <a:ext uri="{FF2B5EF4-FFF2-40B4-BE49-F238E27FC236}">
                <a16:creationId xmlns:a16="http://schemas.microsoft.com/office/drawing/2014/main" id="{00201675-CB4A-A473-5585-661B1A8A5724}"/>
              </a:ext>
            </a:extLst>
          </p:cNvPr>
          <p:cNvSpPr txBox="1"/>
          <p:nvPr/>
        </p:nvSpPr>
        <p:spPr>
          <a:xfrm>
            <a:off x="908825" y="1975404"/>
            <a:ext cx="6099716" cy="369332"/>
          </a:xfrm>
          <a:prstGeom prst="rect">
            <a:avLst/>
          </a:prstGeom>
          <a:noFill/>
        </p:spPr>
        <p:txBody>
          <a:bodyPr wrap="square">
            <a:spAutoFit/>
          </a:bodyPr>
          <a:lstStyle/>
          <a:p>
            <a:r>
              <a:rPr kumimoji="1" lang="en-US" altLang="ja-JP" dirty="0">
                <a:latin typeface="Meiryo" panose="020B0604030504040204" pitchFamily="34" charset="-128"/>
                <a:ea typeface="Meiryo" panose="020B0604030504040204" pitchFamily="34" charset="-128"/>
              </a:rPr>
              <a:t>1,</a:t>
            </a:r>
            <a:r>
              <a:rPr kumimoji="1" lang="ja-JP" altLang="en-US">
                <a:latin typeface="Meiryo" panose="020B0604030504040204" pitchFamily="34" charset="-128"/>
                <a:ea typeface="Meiryo" panose="020B0604030504040204" pitchFamily="34" charset="-128"/>
              </a:rPr>
              <a:t>数字入力</a:t>
            </a:r>
            <a:endParaRPr kumimoji="1" lang="en-US" altLang="ja-JP"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D9873774-AFD3-91CC-A10D-24D94D78BBDA}"/>
              </a:ext>
            </a:extLst>
          </p:cNvPr>
          <p:cNvSpPr txBox="1"/>
          <p:nvPr/>
        </p:nvSpPr>
        <p:spPr>
          <a:xfrm>
            <a:off x="6818971" y="1930955"/>
            <a:ext cx="6099716" cy="369332"/>
          </a:xfrm>
          <a:prstGeom prst="rect">
            <a:avLst/>
          </a:prstGeom>
          <a:noFill/>
        </p:spPr>
        <p:txBody>
          <a:bodyPr wrap="square">
            <a:spAutoFit/>
          </a:bodyPr>
          <a:lstStyle/>
          <a:p>
            <a:r>
              <a:rPr lang="en-US" altLang="ja-JP" dirty="0">
                <a:latin typeface="Meiryo" panose="020B0604030504040204" pitchFamily="34" charset="-128"/>
                <a:ea typeface="Meiryo" panose="020B0604030504040204" pitchFamily="34" charset="-128"/>
              </a:rPr>
              <a:t>2,</a:t>
            </a:r>
            <a:r>
              <a:rPr lang="ja-JP" altLang="en-US">
                <a:latin typeface="Meiryo" panose="020B0604030504040204" pitchFamily="34" charset="-128"/>
                <a:ea typeface="Meiryo" panose="020B0604030504040204" pitchFamily="34" charset="-128"/>
              </a:rPr>
              <a:t>ちょっと勉強</a:t>
            </a:r>
            <a:endParaRPr lang="en-US" altLang="ja-JP" dirty="0">
              <a:latin typeface="Meiryo" panose="020B0604030504040204" pitchFamily="34" charset="-128"/>
              <a:ea typeface="Meiryo" panose="020B0604030504040204" pitchFamily="34" charset="-128"/>
            </a:endParaRPr>
          </a:p>
        </p:txBody>
      </p:sp>
      <p:sp>
        <p:nvSpPr>
          <p:cNvPr id="2" name="スライド番号プレースホルダー 1">
            <a:extLst>
              <a:ext uri="{FF2B5EF4-FFF2-40B4-BE49-F238E27FC236}">
                <a16:creationId xmlns:a16="http://schemas.microsoft.com/office/drawing/2014/main" id="{084CF86B-DD54-78BD-4A62-69A0AFB824A5}"/>
              </a:ext>
            </a:extLst>
          </p:cNvPr>
          <p:cNvSpPr>
            <a:spLocks noGrp="1"/>
          </p:cNvSpPr>
          <p:nvPr>
            <p:ph type="sldNum" sz="quarter" idx="12"/>
          </p:nvPr>
        </p:nvSpPr>
        <p:spPr/>
        <p:txBody>
          <a:bodyPr/>
          <a:lstStyle/>
          <a:p>
            <a:fld id="{E61F4188-B6B2-554C-B817-58ED113A9268}" type="slidenum">
              <a:rPr kumimoji="1" lang="ja-JP" altLang="en-US" smtClean="0"/>
              <a:t>5</a:t>
            </a:fld>
            <a:endParaRPr kumimoji="1" lang="ja-JP" altLang="en-US"/>
          </a:p>
        </p:txBody>
      </p:sp>
    </p:spTree>
    <p:extLst>
      <p:ext uri="{BB962C8B-B14F-4D97-AF65-F5344CB8AC3E}">
        <p14:creationId xmlns:p14="http://schemas.microsoft.com/office/powerpoint/2010/main" val="3400382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9B7FB43B-D9FB-2E0D-323D-920E9D99DA8A}"/>
              </a:ext>
            </a:extLst>
          </p:cNvPr>
          <p:cNvSpPr/>
          <p:nvPr/>
        </p:nvSpPr>
        <p:spPr>
          <a:xfrm>
            <a:off x="371476" y="234176"/>
            <a:ext cx="11372850" cy="13079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5AE132A-E390-1BDD-5024-C0BE5336AE30}"/>
              </a:ext>
            </a:extLst>
          </p:cNvPr>
          <p:cNvSpPr txBox="1"/>
          <p:nvPr/>
        </p:nvSpPr>
        <p:spPr>
          <a:xfrm>
            <a:off x="400052" y="262751"/>
            <a:ext cx="2693194" cy="646331"/>
          </a:xfrm>
          <a:prstGeom prst="rect">
            <a:avLst/>
          </a:prstGeom>
          <a:noFill/>
        </p:spPr>
        <p:txBody>
          <a:bodyPr wrap="square">
            <a:spAutoFit/>
          </a:bodyPr>
          <a:lstStyle/>
          <a:p>
            <a:r>
              <a:rPr kumimoji="1" lang="ja-JP" altLang="en-US" sz="1800">
                <a:latin typeface="Meiryo" panose="020B0604030504040204" pitchFamily="34" charset="-128"/>
                <a:ea typeface="Meiryo" panose="020B0604030504040204" pitchFamily="34" charset="-128"/>
              </a:rPr>
              <a:t>さあ！</a:t>
            </a:r>
            <a:br>
              <a:rPr kumimoji="1" lang="en-US" altLang="ja-JP" sz="1800" dirty="0">
                <a:latin typeface="Meiryo" panose="020B0604030504040204" pitchFamily="34" charset="-128"/>
                <a:ea typeface="Meiryo" panose="020B0604030504040204" pitchFamily="34" charset="-128"/>
              </a:rPr>
            </a:br>
            <a:r>
              <a:rPr kumimoji="1" lang="ja-JP" altLang="en-US" sz="1800">
                <a:latin typeface="Meiryo" panose="020B0604030504040204" pitchFamily="34" charset="-128"/>
                <a:ea typeface="Meiryo" panose="020B0604030504040204" pitchFamily="34" charset="-128"/>
              </a:rPr>
              <a:t>皆で創業しよう！！</a:t>
            </a:r>
            <a:endParaRPr lang="ja-JP" altLang="en-US"/>
          </a:p>
        </p:txBody>
      </p:sp>
      <p:sp>
        <p:nvSpPr>
          <p:cNvPr id="31" name="角丸四角形 30">
            <a:extLst>
              <a:ext uri="{FF2B5EF4-FFF2-40B4-BE49-F238E27FC236}">
                <a16:creationId xmlns:a16="http://schemas.microsoft.com/office/drawing/2014/main" id="{463FA002-3BC1-A18A-E115-A405802A5255}"/>
              </a:ext>
            </a:extLst>
          </p:cNvPr>
          <p:cNvSpPr/>
          <p:nvPr/>
        </p:nvSpPr>
        <p:spPr>
          <a:xfrm>
            <a:off x="728663" y="2021513"/>
            <a:ext cx="4800600" cy="432353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t>再入力</a:t>
            </a:r>
          </a:p>
        </p:txBody>
      </p:sp>
      <p:sp>
        <p:nvSpPr>
          <p:cNvPr id="32" name="角丸四角形 31">
            <a:extLst>
              <a:ext uri="{FF2B5EF4-FFF2-40B4-BE49-F238E27FC236}">
                <a16:creationId xmlns:a16="http://schemas.microsoft.com/office/drawing/2014/main" id="{E52976CA-D4CA-1DFB-7298-B0605B7AC4EA}"/>
              </a:ext>
            </a:extLst>
          </p:cNvPr>
          <p:cNvSpPr/>
          <p:nvPr/>
        </p:nvSpPr>
        <p:spPr>
          <a:xfrm>
            <a:off x="6662739" y="2043814"/>
            <a:ext cx="4800600" cy="432353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latin typeface="Meiryo" panose="020B0604030504040204" pitchFamily="34" charset="-128"/>
                <a:ea typeface="Meiryo" panose="020B0604030504040204" pitchFamily="34" charset="-128"/>
              </a:rPr>
              <a:t>あとはあなた次第</a:t>
            </a:r>
            <a:endParaRPr kumimoji="1" lang="ja-JP" altLang="en-US" sz="2400"/>
          </a:p>
        </p:txBody>
      </p:sp>
      <p:sp>
        <p:nvSpPr>
          <p:cNvPr id="33" name="テキスト ボックス 32">
            <a:extLst>
              <a:ext uri="{FF2B5EF4-FFF2-40B4-BE49-F238E27FC236}">
                <a16:creationId xmlns:a16="http://schemas.microsoft.com/office/drawing/2014/main" id="{1CBAE550-3C60-711A-7351-ABF0769A913A}"/>
              </a:ext>
            </a:extLst>
          </p:cNvPr>
          <p:cNvSpPr txBox="1"/>
          <p:nvPr/>
        </p:nvSpPr>
        <p:spPr>
          <a:xfrm>
            <a:off x="7304049" y="341778"/>
            <a:ext cx="2297002" cy="1200329"/>
          </a:xfrm>
          <a:prstGeom prst="rect">
            <a:avLst/>
          </a:prstGeom>
          <a:noFill/>
        </p:spPr>
        <p:txBody>
          <a:bodyPr wrap="square" rtlCol="0">
            <a:spAutoFit/>
          </a:bodyPr>
          <a:lstStyle/>
          <a:p>
            <a:r>
              <a:rPr kumimoji="1" lang="en-US" altLang="ja-JP" dirty="0">
                <a:latin typeface="Meiryo" panose="020B0604030504040204" pitchFamily="34" charset="-128"/>
                <a:ea typeface="Meiryo" panose="020B0604030504040204" pitchFamily="34" charset="-128"/>
              </a:rPr>
              <a:t>1,</a:t>
            </a:r>
            <a:r>
              <a:rPr kumimoji="1" lang="ja-JP" altLang="en-US">
                <a:latin typeface="Meiryo" panose="020B0604030504040204" pitchFamily="34" charset="-128"/>
                <a:ea typeface="Meiryo" panose="020B0604030504040204" pitchFamily="34" charset="-128"/>
              </a:rPr>
              <a:t>数字入力</a:t>
            </a:r>
            <a:endParaRPr kumimoji="1"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2,</a:t>
            </a:r>
            <a:r>
              <a:rPr lang="ja-JP" altLang="en-US">
                <a:latin typeface="Meiryo" panose="020B0604030504040204" pitchFamily="34" charset="-128"/>
                <a:ea typeface="Meiryo" panose="020B0604030504040204" pitchFamily="34" charset="-128"/>
              </a:rPr>
              <a:t>ちょっと勉強</a:t>
            </a:r>
            <a:endParaRPr lang="en-US" altLang="ja-JP" dirty="0">
              <a:latin typeface="Meiryo" panose="020B0604030504040204" pitchFamily="34" charset="-128"/>
              <a:ea typeface="Meiryo" panose="020B0604030504040204" pitchFamily="34" charset="-128"/>
            </a:endParaRPr>
          </a:p>
          <a:p>
            <a:r>
              <a:rPr kumimoji="1" lang="en-US" altLang="ja-JP" dirty="0">
                <a:latin typeface="Meiryo" panose="020B0604030504040204" pitchFamily="34" charset="-128"/>
                <a:ea typeface="Meiryo" panose="020B0604030504040204" pitchFamily="34" charset="-128"/>
              </a:rPr>
              <a:t>3,</a:t>
            </a:r>
            <a:r>
              <a:rPr kumimoji="1" lang="ja-JP" altLang="en-US">
                <a:latin typeface="Meiryo" panose="020B0604030504040204" pitchFamily="34" charset="-128"/>
                <a:ea typeface="Meiryo" panose="020B0604030504040204" pitchFamily="34" charset="-128"/>
              </a:rPr>
              <a:t>再入力</a:t>
            </a:r>
            <a:endParaRPr kumimoji="1" lang="en-US" altLang="ja-JP" dirty="0">
              <a:latin typeface="Meiryo" panose="020B0604030504040204" pitchFamily="34" charset="-128"/>
              <a:ea typeface="Meiryo" panose="020B0604030504040204" pitchFamily="34" charset="-128"/>
            </a:endParaRPr>
          </a:p>
          <a:p>
            <a:r>
              <a:rPr lang="en-US" altLang="ja-JP" dirty="0">
                <a:latin typeface="Meiryo" panose="020B0604030504040204" pitchFamily="34" charset="-128"/>
                <a:ea typeface="Meiryo" panose="020B0604030504040204" pitchFamily="34" charset="-128"/>
              </a:rPr>
              <a:t>4,</a:t>
            </a:r>
            <a:r>
              <a:rPr lang="ja-JP" altLang="en-US">
                <a:latin typeface="Meiryo" panose="020B0604030504040204" pitchFamily="34" charset="-128"/>
                <a:ea typeface="Meiryo" panose="020B0604030504040204" pitchFamily="34" charset="-128"/>
              </a:rPr>
              <a:t>あとはあなた次第</a:t>
            </a:r>
            <a:endParaRPr kumimoji="1" lang="ja-JP" altLang="en-US">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1A46E45A-801C-785D-66B3-937039ABD7D6}"/>
              </a:ext>
            </a:extLst>
          </p:cNvPr>
          <p:cNvSpPr txBox="1"/>
          <p:nvPr/>
        </p:nvSpPr>
        <p:spPr>
          <a:xfrm>
            <a:off x="728661" y="1674482"/>
            <a:ext cx="6099716" cy="369332"/>
          </a:xfrm>
          <a:prstGeom prst="rect">
            <a:avLst/>
          </a:prstGeom>
          <a:noFill/>
        </p:spPr>
        <p:txBody>
          <a:bodyPr wrap="square">
            <a:spAutoFit/>
          </a:bodyPr>
          <a:lstStyle/>
          <a:p>
            <a:r>
              <a:rPr kumimoji="1" lang="en-US" altLang="ja-JP" dirty="0">
                <a:latin typeface="Meiryo" panose="020B0604030504040204" pitchFamily="34" charset="-128"/>
                <a:ea typeface="Meiryo" panose="020B0604030504040204" pitchFamily="34" charset="-128"/>
              </a:rPr>
              <a:t>3,</a:t>
            </a:r>
            <a:r>
              <a:rPr kumimoji="1" lang="ja-JP" altLang="en-US">
                <a:latin typeface="Meiryo" panose="020B0604030504040204" pitchFamily="34" charset="-128"/>
                <a:ea typeface="Meiryo" panose="020B0604030504040204" pitchFamily="34" charset="-128"/>
              </a:rPr>
              <a:t>再入力</a:t>
            </a:r>
            <a:endParaRPr kumimoji="1" lang="en-US" altLang="ja-JP"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D45385C4-2256-A71C-8412-F2A270341775}"/>
              </a:ext>
            </a:extLst>
          </p:cNvPr>
          <p:cNvSpPr txBox="1"/>
          <p:nvPr/>
        </p:nvSpPr>
        <p:spPr>
          <a:xfrm>
            <a:off x="6662739" y="1674481"/>
            <a:ext cx="6099716" cy="369332"/>
          </a:xfrm>
          <a:prstGeom prst="rect">
            <a:avLst/>
          </a:prstGeom>
          <a:noFill/>
        </p:spPr>
        <p:txBody>
          <a:bodyPr wrap="square">
            <a:spAutoFit/>
          </a:bodyPr>
          <a:lstStyle/>
          <a:p>
            <a:r>
              <a:rPr lang="en-US" altLang="ja-JP" dirty="0">
                <a:latin typeface="Meiryo" panose="020B0604030504040204" pitchFamily="34" charset="-128"/>
                <a:ea typeface="Meiryo" panose="020B0604030504040204" pitchFamily="34" charset="-128"/>
              </a:rPr>
              <a:t>4,</a:t>
            </a:r>
            <a:r>
              <a:rPr lang="ja-JP" altLang="en-US">
                <a:latin typeface="Meiryo" panose="020B0604030504040204" pitchFamily="34" charset="-128"/>
                <a:ea typeface="Meiryo" panose="020B0604030504040204" pitchFamily="34" charset="-128"/>
              </a:rPr>
              <a:t>あとはあなた次第</a:t>
            </a:r>
            <a:endParaRPr kumimoji="1" lang="ja-JP" altLang="en-US">
              <a:latin typeface="Meiryo" panose="020B0604030504040204" pitchFamily="34" charset="-128"/>
              <a:ea typeface="Meiryo" panose="020B0604030504040204" pitchFamily="34" charset="-128"/>
            </a:endParaRPr>
          </a:p>
        </p:txBody>
      </p:sp>
      <p:pic>
        <p:nvPicPr>
          <p:cNvPr id="6" name="図 5">
            <a:extLst>
              <a:ext uri="{FF2B5EF4-FFF2-40B4-BE49-F238E27FC236}">
                <a16:creationId xmlns:a16="http://schemas.microsoft.com/office/drawing/2014/main" id="{46D97917-CBD1-63A7-B6EB-DAEC6B20C9D4}"/>
              </a:ext>
            </a:extLst>
          </p:cNvPr>
          <p:cNvPicPr>
            <a:picLocks noChangeAspect="1"/>
          </p:cNvPicPr>
          <p:nvPr/>
        </p:nvPicPr>
        <p:blipFill>
          <a:blip r:embed="rId2"/>
          <a:stretch>
            <a:fillRect/>
          </a:stretch>
        </p:blipFill>
        <p:spPr>
          <a:xfrm>
            <a:off x="315721" y="6378503"/>
            <a:ext cx="11820524" cy="423843"/>
          </a:xfrm>
          <a:prstGeom prst="rect">
            <a:avLst/>
          </a:prstGeom>
        </p:spPr>
      </p:pic>
      <p:sp>
        <p:nvSpPr>
          <p:cNvPr id="2" name="スライド番号プレースホルダー 1">
            <a:extLst>
              <a:ext uri="{FF2B5EF4-FFF2-40B4-BE49-F238E27FC236}">
                <a16:creationId xmlns:a16="http://schemas.microsoft.com/office/drawing/2014/main" id="{F00FE4C2-7A69-5CD1-14F6-60C4B98EB84B}"/>
              </a:ext>
            </a:extLst>
          </p:cNvPr>
          <p:cNvSpPr>
            <a:spLocks noGrp="1"/>
          </p:cNvSpPr>
          <p:nvPr>
            <p:ph type="sldNum" sz="quarter" idx="12"/>
          </p:nvPr>
        </p:nvSpPr>
        <p:spPr/>
        <p:txBody>
          <a:bodyPr/>
          <a:lstStyle/>
          <a:p>
            <a:fld id="{E61F4188-B6B2-554C-B817-58ED113A9268}" type="slidenum">
              <a:rPr kumimoji="1" lang="ja-JP" altLang="en-US" smtClean="0"/>
              <a:t>6</a:t>
            </a:fld>
            <a:endParaRPr kumimoji="1" lang="ja-JP" altLang="en-US"/>
          </a:p>
        </p:txBody>
      </p:sp>
    </p:spTree>
    <p:extLst>
      <p:ext uri="{BB962C8B-B14F-4D97-AF65-F5344CB8AC3E}">
        <p14:creationId xmlns:p14="http://schemas.microsoft.com/office/powerpoint/2010/main" val="85063729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schemeClr>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TotalTime>
  <Words>796</Words>
  <Application>Microsoft Macintosh PowerPoint</Application>
  <PresentationFormat>ワイド画面</PresentationFormat>
  <Paragraphs>86</Paragraphs>
  <Slides>6</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vt:i4>
      </vt:variant>
    </vt:vector>
  </HeadingPairs>
  <TitlesOfParts>
    <vt:vector size="11" baseType="lpstr">
      <vt:lpstr>Meiryo</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さあ！ 皆で創業しよう！！</dc:title>
  <dc:subject/>
  <dc:creator>登 小野</dc:creator>
  <cp:keywords/>
  <dc:description/>
  <cp:lastModifiedBy>登 小野</cp:lastModifiedBy>
  <cp:revision>24</cp:revision>
  <dcterms:created xsi:type="dcterms:W3CDTF">2023-02-16T11:05:16Z</dcterms:created>
  <dcterms:modified xsi:type="dcterms:W3CDTF">2024-03-16T02:00:33Z</dcterms:modified>
  <cp:category/>
</cp:coreProperties>
</file>